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sldIdLst>
    <p:sldId id="259" r:id="rId5"/>
    <p:sldId id="258" r:id="rId6"/>
    <p:sldId id="261" r:id="rId7"/>
    <p:sldId id="262" r:id="rId8"/>
    <p:sldId id="266" r:id="rId9"/>
    <p:sldId id="265" r:id="rId10"/>
    <p:sldId id="267" r:id="rId11"/>
    <p:sldId id="268" r:id="rId12"/>
    <p:sldId id="269" r:id="rId13"/>
    <p:sldId id="270" r:id="rId14"/>
    <p:sldId id="271" r:id="rId15"/>
    <p:sldId id="272" r:id="rId16"/>
    <p:sldId id="274" r:id="rId17"/>
    <p:sldId id="275" r:id="rId18"/>
    <p:sldId id="276" r:id="rId19"/>
    <p:sldId id="277" r:id="rId20"/>
    <p:sldId id="279" r:id="rId21"/>
    <p:sldId id="280" r:id="rId22"/>
    <p:sldId id="283" r:id="rId23"/>
  </p:sldIdLst>
  <p:sldSz cx="18288000" cy="10287000"/>
  <p:notesSz cx="6858000" cy="9144000"/>
  <p:embeddedFontLst>
    <p:embeddedFont>
      <p:font typeface="Calibri (MS) Bold" panose="020B0604020202020204" charset="0"/>
      <p:regular r:id="rId25"/>
      <p:bold r:id="rId26"/>
    </p:embeddedFont>
    <p:embeddedFont>
      <p:font typeface="Calibri (MS) Light" panose="020B0604020202020204" charset="0"/>
      <p:regular r:id="rId27"/>
    </p:embeddedFont>
    <p:embeddedFont>
      <p:font typeface="Canva Student Font" panose="020B0604020202020204" charset="0"/>
      <p:regular r:id="rId28"/>
    </p:embeddedFont>
    <p:embeddedFont>
      <p:font typeface="ChaloopsW00-Bd" panose="020B0604020202020204" charset="0"/>
      <p:regular r:id="rId29"/>
      <p:bold r:id="rId30"/>
    </p:embeddedFont>
    <p:embeddedFont>
      <p:font typeface="Glacial Indifference" panose="020B0604020202020204" charset="0"/>
      <p:regular r:id="rId31"/>
    </p:embeddedFont>
    <p:embeddedFont>
      <p:font typeface="Hero" panose="020B0604020202020204" charset="0"/>
      <p:regular r:id="rId32"/>
    </p:embeddedFont>
    <p:embeddedFont>
      <p:font typeface="Hero Bold" panose="020B0604020202020204" charset="0"/>
      <p:regular r:id="rId33"/>
      <p:bold r:id="rId34"/>
    </p:embeddedFont>
    <p:embeddedFont>
      <p:font typeface="Marykate" panose="020B0604020202020204" charset="0"/>
      <p:regular r:id="rId35"/>
    </p:embeddedFont>
    <p:embeddedFont>
      <p:font typeface="TC October"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D79914-1FF2-406B-AA2A-9FE2F9B4730F}" v="1" dt="2025-08-27T01:29:07.8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88746" autoAdjust="0"/>
  </p:normalViewPr>
  <p:slideViewPr>
    <p:cSldViewPr>
      <p:cViewPr>
        <p:scale>
          <a:sx n="41" d="100"/>
          <a:sy n="41" d="100"/>
        </p:scale>
        <p:origin x="7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ey Holly" userId="2287ae8f-f0f6-460d-be69-5dd6b6d01b95" providerId="ADAL" clId="{A4D79914-1FF2-406B-AA2A-9FE2F9B4730F}"/>
    <pc:docChg chg="undo custSel delSld modSld">
      <pc:chgData name="Huey Holly" userId="2287ae8f-f0f6-460d-be69-5dd6b6d01b95" providerId="ADAL" clId="{A4D79914-1FF2-406B-AA2A-9FE2F9B4730F}" dt="2025-08-27T18:46:29.713" v="479"/>
      <pc:docMkLst>
        <pc:docMk/>
      </pc:docMkLst>
      <pc:sldChg chg="modSp mod">
        <pc:chgData name="Huey Holly" userId="2287ae8f-f0f6-460d-be69-5dd6b6d01b95" providerId="ADAL" clId="{A4D79914-1FF2-406B-AA2A-9FE2F9B4730F}" dt="2025-08-27T18:25:34.616" v="205" actId="20577"/>
        <pc:sldMkLst>
          <pc:docMk/>
          <pc:sldMk cId="0" sldId="268"/>
        </pc:sldMkLst>
        <pc:spChg chg="mod">
          <ac:chgData name="Huey Holly" userId="2287ae8f-f0f6-460d-be69-5dd6b6d01b95" providerId="ADAL" clId="{A4D79914-1FF2-406B-AA2A-9FE2F9B4730F}" dt="2025-08-27T18:25:34.616" v="205" actId="20577"/>
          <ac:spMkLst>
            <pc:docMk/>
            <pc:sldMk cId="0" sldId="268"/>
            <ac:spMk id="8" creationId="{00000000-0000-0000-0000-000000000000}"/>
          </ac:spMkLst>
        </pc:spChg>
      </pc:sldChg>
      <pc:sldChg chg="addSp delSp modSp mod">
        <pc:chgData name="Huey Holly" userId="2287ae8f-f0f6-460d-be69-5dd6b6d01b95" providerId="ADAL" clId="{A4D79914-1FF2-406B-AA2A-9FE2F9B4730F}" dt="2025-08-27T01:29:18.688" v="177" actId="14100"/>
        <pc:sldMkLst>
          <pc:docMk/>
          <pc:sldMk cId="0" sldId="269"/>
        </pc:sldMkLst>
        <pc:spChg chg="mod">
          <ac:chgData name="Huey Holly" userId="2287ae8f-f0f6-460d-be69-5dd6b6d01b95" providerId="ADAL" clId="{A4D79914-1FF2-406B-AA2A-9FE2F9B4730F}" dt="2025-08-27T01:25:25.611" v="22" actId="207"/>
          <ac:spMkLst>
            <pc:docMk/>
            <pc:sldMk cId="0" sldId="269"/>
            <ac:spMk id="7" creationId="{00000000-0000-0000-0000-000000000000}"/>
          </ac:spMkLst>
        </pc:spChg>
        <pc:spChg chg="mod">
          <ac:chgData name="Huey Holly" userId="2287ae8f-f0f6-460d-be69-5dd6b6d01b95" providerId="ADAL" clId="{A4D79914-1FF2-406B-AA2A-9FE2F9B4730F}" dt="2025-08-27T01:28:24.510" v="168" actId="255"/>
          <ac:spMkLst>
            <pc:docMk/>
            <pc:sldMk cId="0" sldId="269"/>
            <ac:spMk id="8" creationId="{00000000-0000-0000-0000-000000000000}"/>
          </ac:spMkLst>
        </pc:spChg>
        <pc:spChg chg="add mod">
          <ac:chgData name="Huey Holly" userId="2287ae8f-f0f6-460d-be69-5dd6b6d01b95" providerId="ADAL" clId="{A4D79914-1FF2-406B-AA2A-9FE2F9B4730F}" dt="2025-08-27T01:29:18.688" v="177" actId="14100"/>
          <ac:spMkLst>
            <pc:docMk/>
            <pc:sldMk cId="0" sldId="269"/>
            <ac:spMk id="13" creationId="{8F00743A-EBFA-201E-3E9B-E42E76540DB7}"/>
          </ac:spMkLst>
        </pc:spChg>
        <pc:picChg chg="del mod">
          <ac:chgData name="Huey Holly" userId="2287ae8f-f0f6-460d-be69-5dd6b6d01b95" providerId="ADAL" clId="{A4D79914-1FF2-406B-AA2A-9FE2F9B4730F}" dt="2025-08-27T01:28:38.642" v="170" actId="478"/>
          <ac:picMkLst>
            <pc:docMk/>
            <pc:sldMk cId="0" sldId="269"/>
            <ac:picMk id="10" creationId="{00000000-0000-0000-0000-000000000000}"/>
          </ac:picMkLst>
        </pc:picChg>
        <pc:picChg chg="add mod">
          <ac:chgData name="Huey Holly" userId="2287ae8f-f0f6-460d-be69-5dd6b6d01b95" providerId="ADAL" clId="{A4D79914-1FF2-406B-AA2A-9FE2F9B4730F}" dt="2025-08-27T01:29:18.688" v="177" actId="14100"/>
          <ac:picMkLst>
            <pc:docMk/>
            <pc:sldMk cId="0" sldId="269"/>
            <ac:picMk id="12" creationId="{BA90E92E-B921-7B6D-9AFB-E697CFBC31C2}"/>
          </ac:picMkLst>
        </pc:picChg>
      </pc:sldChg>
      <pc:sldChg chg="modSp mod">
        <pc:chgData name="Huey Holly" userId="2287ae8f-f0f6-460d-be69-5dd6b6d01b95" providerId="ADAL" clId="{A4D79914-1FF2-406B-AA2A-9FE2F9B4730F}" dt="2025-08-27T18:26:32.727" v="207" actId="1076"/>
        <pc:sldMkLst>
          <pc:docMk/>
          <pc:sldMk cId="0" sldId="274"/>
        </pc:sldMkLst>
        <pc:spChg chg="mod">
          <ac:chgData name="Huey Holly" userId="2287ae8f-f0f6-460d-be69-5dd6b6d01b95" providerId="ADAL" clId="{A4D79914-1FF2-406B-AA2A-9FE2F9B4730F}" dt="2025-08-27T18:26:32.727" v="207" actId="1076"/>
          <ac:spMkLst>
            <pc:docMk/>
            <pc:sldMk cId="0" sldId="274"/>
            <ac:spMk id="4" creationId="{00000000-0000-0000-0000-000000000000}"/>
          </ac:spMkLst>
        </pc:spChg>
        <pc:spChg chg="mod">
          <ac:chgData name="Huey Holly" userId="2287ae8f-f0f6-460d-be69-5dd6b6d01b95" providerId="ADAL" clId="{A4D79914-1FF2-406B-AA2A-9FE2F9B4730F}" dt="2025-08-27T18:26:30.053" v="206" actId="1076"/>
          <ac:spMkLst>
            <pc:docMk/>
            <pc:sldMk cId="0" sldId="274"/>
            <ac:spMk id="7" creationId="{00000000-0000-0000-0000-000000000000}"/>
          </ac:spMkLst>
        </pc:spChg>
      </pc:sldChg>
      <pc:sldChg chg="modSp mod">
        <pc:chgData name="Huey Holly" userId="2287ae8f-f0f6-460d-be69-5dd6b6d01b95" providerId="ADAL" clId="{A4D79914-1FF2-406B-AA2A-9FE2F9B4730F}" dt="2025-08-27T18:27:20.456" v="263" actId="20577"/>
        <pc:sldMkLst>
          <pc:docMk/>
          <pc:sldMk cId="0" sldId="275"/>
        </pc:sldMkLst>
        <pc:spChg chg="mod">
          <ac:chgData name="Huey Holly" userId="2287ae8f-f0f6-460d-be69-5dd6b6d01b95" providerId="ADAL" clId="{A4D79914-1FF2-406B-AA2A-9FE2F9B4730F}" dt="2025-08-27T18:27:20.456" v="263" actId="20577"/>
          <ac:spMkLst>
            <pc:docMk/>
            <pc:sldMk cId="0" sldId="275"/>
            <ac:spMk id="7" creationId="{00000000-0000-0000-0000-000000000000}"/>
          </ac:spMkLst>
        </pc:spChg>
      </pc:sldChg>
      <pc:sldChg chg="modSp mod">
        <pc:chgData name="Huey Holly" userId="2287ae8f-f0f6-460d-be69-5dd6b6d01b95" providerId="ADAL" clId="{A4D79914-1FF2-406B-AA2A-9FE2F9B4730F}" dt="2025-08-27T18:40:01.545" v="454" actId="20577"/>
        <pc:sldMkLst>
          <pc:docMk/>
          <pc:sldMk cId="0" sldId="276"/>
        </pc:sldMkLst>
        <pc:spChg chg="mod">
          <ac:chgData name="Huey Holly" userId="2287ae8f-f0f6-460d-be69-5dd6b6d01b95" providerId="ADAL" clId="{A4D79914-1FF2-406B-AA2A-9FE2F9B4730F}" dt="2025-08-27T18:38:33.311" v="358" actId="1076"/>
          <ac:spMkLst>
            <pc:docMk/>
            <pc:sldMk cId="0" sldId="276"/>
            <ac:spMk id="2" creationId="{00000000-0000-0000-0000-000000000000}"/>
          </ac:spMkLst>
        </pc:spChg>
        <pc:spChg chg="mod">
          <ac:chgData name="Huey Holly" userId="2287ae8f-f0f6-460d-be69-5dd6b6d01b95" providerId="ADAL" clId="{A4D79914-1FF2-406B-AA2A-9FE2F9B4730F}" dt="2025-08-27T18:40:01.545" v="454" actId="20577"/>
          <ac:spMkLst>
            <pc:docMk/>
            <pc:sldMk cId="0" sldId="276"/>
            <ac:spMk id="8" creationId="{00000000-0000-0000-0000-000000000000}"/>
          </ac:spMkLst>
        </pc:spChg>
      </pc:sldChg>
      <pc:sldChg chg="modSp mod">
        <pc:chgData name="Huey Holly" userId="2287ae8f-f0f6-460d-be69-5dd6b6d01b95" providerId="ADAL" clId="{A4D79914-1FF2-406B-AA2A-9FE2F9B4730F}" dt="2025-08-27T18:33:18.316" v="270" actId="20577"/>
        <pc:sldMkLst>
          <pc:docMk/>
          <pc:sldMk cId="0" sldId="277"/>
        </pc:sldMkLst>
        <pc:spChg chg="mod">
          <ac:chgData name="Huey Holly" userId="2287ae8f-f0f6-460d-be69-5dd6b6d01b95" providerId="ADAL" clId="{A4D79914-1FF2-406B-AA2A-9FE2F9B4730F}" dt="2025-08-27T18:33:18.316" v="270" actId="20577"/>
          <ac:spMkLst>
            <pc:docMk/>
            <pc:sldMk cId="0" sldId="277"/>
            <ac:spMk id="8" creationId="{00000000-0000-0000-0000-000000000000}"/>
          </ac:spMkLst>
        </pc:spChg>
      </pc:sldChg>
      <pc:sldChg chg="addSp delSp modSp mod">
        <pc:chgData name="Huey Holly" userId="2287ae8f-f0f6-460d-be69-5dd6b6d01b95" providerId="ADAL" clId="{A4D79914-1FF2-406B-AA2A-9FE2F9B4730F}" dt="2025-08-27T18:46:29.713" v="479"/>
        <pc:sldMkLst>
          <pc:docMk/>
          <pc:sldMk cId="0" sldId="279"/>
        </pc:sldMkLst>
        <pc:spChg chg="add del mod">
          <ac:chgData name="Huey Holly" userId="2287ae8f-f0f6-460d-be69-5dd6b6d01b95" providerId="ADAL" clId="{A4D79914-1FF2-406B-AA2A-9FE2F9B4730F}" dt="2025-08-27T18:46:24.568" v="476" actId="1076"/>
          <ac:spMkLst>
            <pc:docMk/>
            <pc:sldMk cId="0" sldId="279"/>
            <ac:spMk id="2" creationId="{00000000-0000-0000-0000-000000000000}"/>
          </ac:spMkLst>
        </pc:spChg>
        <pc:spChg chg="mod">
          <ac:chgData name="Huey Holly" userId="2287ae8f-f0f6-460d-be69-5dd6b6d01b95" providerId="ADAL" clId="{A4D79914-1FF2-406B-AA2A-9FE2F9B4730F}" dt="2025-08-27T18:46:18.466" v="474" actId="1076"/>
          <ac:spMkLst>
            <pc:docMk/>
            <pc:sldMk cId="0" sldId="279"/>
            <ac:spMk id="4" creationId="{00000000-0000-0000-0000-000000000000}"/>
          </ac:spMkLst>
        </pc:spChg>
        <pc:spChg chg="mod">
          <ac:chgData name="Huey Holly" userId="2287ae8f-f0f6-460d-be69-5dd6b6d01b95" providerId="ADAL" clId="{A4D79914-1FF2-406B-AA2A-9FE2F9B4730F}" dt="2025-08-27T18:46:20.229" v="475" actId="1076"/>
          <ac:spMkLst>
            <pc:docMk/>
            <pc:sldMk cId="0" sldId="279"/>
            <ac:spMk id="5" creationId="{00000000-0000-0000-0000-000000000000}"/>
          </ac:spMkLst>
        </pc:spChg>
        <pc:spChg chg="del mod">
          <ac:chgData name="Huey Holly" userId="2287ae8f-f0f6-460d-be69-5dd6b6d01b95" providerId="ADAL" clId="{A4D79914-1FF2-406B-AA2A-9FE2F9B4730F}" dt="2025-08-27T18:46:29.713" v="479"/>
          <ac:spMkLst>
            <pc:docMk/>
            <pc:sldMk cId="0" sldId="279"/>
            <ac:spMk id="6" creationId="{00000000-0000-0000-0000-000000000000}"/>
          </ac:spMkLst>
        </pc:spChg>
        <pc:spChg chg="mod">
          <ac:chgData name="Huey Holly" userId="2287ae8f-f0f6-460d-be69-5dd6b6d01b95" providerId="ADAL" clId="{A4D79914-1FF2-406B-AA2A-9FE2F9B4730F}" dt="2025-08-27T18:46:28.742" v="477" actId="1076"/>
          <ac:spMkLst>
            <pc:docMk/>
            <pc:sldMk cId="0" sldId="279"/>
            <ac:spMk id="7" creationId="{00000000-0000-0000-0000-000000000000}"/>
          </ac:spMkLst>
        </pc:spChg>
      </pc:sldChg>
      <pc:sldChg chg="del">
        <pc:chgData name="Huey Holly" userId="2287ae8f-f0f6-460d-be69-5dd6b6d01b95" providerId="ADAL" clId="{A4D79914-1FF2-406B-AA2A-9FE2F9B4730F}" dt="2025-08-27T01:29:44.075" v="178" actId="47"/>
        <pc:sldMkLst>
          <pc:docMk/>
          <pc:sldMk cId="0"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27.08.2025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Evidence: Upload completed presentation and recorded feedback as part of the evidence to support the Annual Meeting Materials. Do not forget the sign-in sheets, and survey/feedback that you receive throughout the meeting. ​</a:t>
            </a:r>
          </a:p>
          <a:p>
            <a:endParaRPr lang="en-US" dirty="0"/>
          </a:p>
          <a:p>
            <a:endParaRPr lang="en-US" dirty="0"/>
          </a:p>
          <a:p>
            <a:r>
              <a:rPr lang="en-US" dirty="0"/>
              <a:t>*** CORRECT anything in RED to be your specific school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As a Title I parent you have the right to be involved in the development of the following plans and documents for our school which can be found on our website (insert website) to view as well as in the Parent Station located (insert location here). ​</a:t>
            </a:r>
          </a:p>
          <a:p>
            <a:endParaRPr lang="en-US"/>
          </a:p>
          <a:p>
            <a:r>
              <a:rPr lang="en-US"/>
              <a:t>​Our school’s Title I Parent Station is located (insert location or photo of Title I Parent Station- front office and on the webpage). Please include photo as part of the evidence monitoring. ​</a:t>
            </a:r>
          </a:p>
          <a:p>
            <a:endParaRPr lang="en-US"/>
          </a:p>
          <a:p>
            <a:r>
              <a:rPr lang="en-US"/>
              <a:t>​You will find a copy of our School Improvement Plan, Title I Schoolwide Plan, School’s PFEP, the School District’s PFEP, Parent’s Right to Know Memo, Upcoming Events, Compact, (insert other documents at your station)​</a:t>
            </a:r>
          </a:p>
          <a:p>
            <a:endParaRPr lang="en-US"/>
          </a:p>
          <a:p>
            <a:r>
              <a:rPr lang="en-US"/>
              <a:t>​</a:t>
            </a:r>
          </a:p>
          <a:p>
            <a:endParaRPr lang="en-US"/>
          </a:p>
          <a:p>
            <a:r>
              <a:rPr lang="en-US"/>
              <a:t>School Improvement Plan (SIP)​</a:t>
            </a:r>
          </a:p>
          <a:p>
            <a:r>
              <a:rPr lang="en-US"/>
              <a:t>Parent and Family Engagement Plan ​</a:t>
            </a:r>
          </a:p>
          <a:p>
            <a:r>
              <a:rPr lang="en-US"/>
              <a:t>Title I Schoolwide Plan ​</a:t>
            </a:r>
          </a:p>
          <a:p>
            <a:r>
              <a:rPr lang="en-US"/>
              <a:t>School-Parent-Student Compact​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At the elementary level, school compacts are used as a progress monitoring tool through the year during parent teacher conferences.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Provide information on the specific committees that parents can be involved. Include the purpose, date and time of meetings. ​</a:t>
            </a:r>
          </a:p>
          <a:p>
            <a:endParaRPr lang="en-US"/>
          </a:p>
          <a:p>
            <a:r>
              <a:rPr lang="en-US"/>
              <a:t>Explain the PFEP and its purpose. ​</a:t>
            </a:r>
          </a:p>
          <a:p>
            <a:endParaRPr lang="en-US"/>
          </a:p>
          <a:p>
            <a:r>
              <a:rPr lang="en-US"/>
              <a:t>Consider the evidence related Title I Crate, Sample of Evidence,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a:t>
            </a:r>
          </a:p>
          <a:p>
            <a:endParaRPr lang="en-US"/>
          </a:p>
          <a:p>
            <a:r>
              <a:rPr lang="en-US"/>
              <a:t>Evidence – please keep this as evidence to support using feedback to inform flexible meetings.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endParaRPr lang="en-US"/>
          </a:p>
          <a:p>
            <a:r>
              <a:rPr lang="en-US"/>
              <a:t>All curriculum, instruction and assessments are based on student-centered expectations.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r>
              <a:rPr lang="en-US"/>
              <a:t>This slide is optional if this will be discussed with classroom teacher ​</a:t>
            </a:r>
          </a:p>
          <a:p>
            <a:endParaRPr lang="en-US"/>
          </a:p>
          <a:p>
            <a:r>
              <a:rPr lang="en-US"/>
              <a:t>School’s Curriculum​</a:t>
            </a:r>
          </a:p>
          <a:p>
            <a:endParaRPr lang="en-US"/>
          </a:p>
          <a:p>
            <a:r>
              <a:rPr lang="en-US"/>
              <a:t>Describe and explain the curriculum (Specific names of texts)​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REQUIRED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Please add your PAC representative in slide and share with your Title I Specialist. ​</a:t>
            </a:r>
          </a:p>
          <a:p>
            <a:endParaRPr lang="en-US"/>
          </a:p>
          <a:p>
            <a:r>
              <a:rPr lang="en-US"/>
              <a:t>​https://forms.office.com/Pages/ResponsePage.aspx?id=BZM8c9c5GkaGb_3ye_PH_ywWjljlMQdDv9wc58mKxfhUMlBCTlJTQkVCUkNDTjNIUTBaQTZSSDI1My4u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Highlight the Title I Program here in Pinellas County.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REQUIRED</a:t>
            </a:r>
          </a:p>
          <a:p>
            <a:endParaRPr lang="en-US" dirty="0"/>
          </a:p>
          <a:p>
            <a:r>
              <a:rPr lang="en-US" dirty="0"/>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Title I is supplemental federal funding that provides e​</a:t>
            </a:r>
          </a:p>
          <a:p>
            <a:endParaRPr lang="en-US"/>
          </a:p>
          <a:p>
            <a:r>
              <a:rPr lang="en-US"/>
              <a:t>​</a:t>
            </a:r>
          </a:p>
          <a:p>
            <a:endParaRPr lang="en-US"/>
          </a:p>
          <a:p>
            <a:r>
              <a:rPr lang="en-US"/>
              <a:t>Definition: provided in addition to what is already present or available to complete or enhance it extra academic support and learning opportunities for economically disadvantaged students.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a:t>
            </a:r>
          </a:p>
          <a:p>
            <a:endParaRPr lang="en-US"/>
          </a:p>
          <a:p>
            <a:r>
              <a:rPr lang="en-US"/>
              <a:t>Use additional slides if necessary.  This is where you want to really highlight Title I funding and how it positively impacts your scholars! Additional supplemental personnel (add specific positions)​</a:t>
            </a:r>
          </a:p>
          <a:p>
            <a:endParaRPr lang="en-US"/>
          </a:p>
          <a:p>
            <a:r>
              <a:rPr lang="en-US"/>
              <a:t>If there are connections that they can make, they call it out!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a:t>
            </a:r>
          </a:p>
          <a:p>
            <a:endParaRPr lang="en-US"/>
          </a:p>
          <a:p>
            <a:r>
              <a:rPr lang="en-US"/>
              <a:t>Based on the FSA data and school grades, there is a lot to celebrate!!​</a:t>
            </a:r>
          </a:p>
          <a:p>
            <a:endParaRPr lang="en-US"/>
          </a:p>
          <a:p>
            <a:r>
              <a:rPr lang="en-US"/>
              <a:t>How did your Title I Resources support or enhance the work that you were able to get 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Evidence for input – input from school can be a survey or notes, which include quotes related to what was shared as feedback AND how this input will be used to inform the PFEP and future engagement activities. ​</a:t>
            </a:r>
          </a:p>
          <a:p>
            <a:endParaRPr lang="en-US"/>
          </a:p>
          <a:p>
            <a:r>
              <a:rPr lang="en-US"/>
              <a:t>​</a:t>
            </a:r>
          </a:p>
          <a:p>
            <a:endParaRPr lang="en-US"/>
          </a:p>
          <a:p>
            <a:r>
              <a:rPr lang="en-US"/>
              <a:t>Evidence of Attendance – please include attendance of DIVERSE stakeholder group/s.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r>
              <a:rPr lang="en-US"/>
              <a:t>change all in 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SAMPLE ONLY  - Delete Slide ​and make your own </a:t>
            </a:r>
          </a:p>
          <a:p>
            <a:endParaRPr lang="en-US"/>
          </a:p>
          <a:p>
            <a:r>
              <a:rPr lang="en-US"/>
              <a:t>Highlight your budget and resources and how they will be used to support family engagement.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sv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32" Type="http://schemas.openxmlformats.org/officeDocument/2006/relationships/image" Target="../media/image30.sv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svg"/><Relationship Id="rId10" Type="http://schemas.openxmlformats.org/officeDocument/2006/relationships/image" Target="../media/image8.png"/><Relationship Id="rId19" Type="http://schemas.openxmlformats.org/officeDocument/2006/relationships/image" Target="../media/image17.sv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1.jpeg"/><Relationship Id="rId7" Type="http://schemas.openxmlformats.org/officeDocument/2006/relationships/image" Target="../media/image62.png"/><Relationship Id="rId12" Type="http://schemas.openxmlformats.org/officeDocument/2006/relationships/image" Target="../media/image3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37.png"/><Relationship Id="rId5" Type="http://schemas.openxmlformats.org/officeDocument/2006/relationships/image" Target="../media/image60.svg"/><Relationship Id="rId10" Type="http://schemas.openxmlformats.org/officeDocument/2006/relationships/image" Target="../media/image64.svg"/><Relationship Id="rId4" Type="http://schemas.openxmlformats.org/officeDocument/2006/relationships/image" Target="../media/image59.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1.jpeg"/><Relationship Id="rId7" Type="http://schemas.openxmlformats.org/officeDocument/2006/relationships/image" Target="../media/image6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8.svg"/><Relationship Id="rId10" Type="http://schemas.openxmlformats.org/officeDocument/2006/relationships/image" Target="../media/image69.png"/><Relationship Id="rId4" Type="http://schemas.openxmlformats.org/officeDocument/2006/relationships/image" Target="../media/image37.png"/><Relationship Id="rId9" Type="http://schemas.openxmlformats.org/officeDocument/2006/relationships/image" Target="../media/image68.sv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31.jpeg"/><Relationship Id="rId7"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8.svg"/><Relationship Id="rId10" Type="http://schemas.openxmlformats.org/officeDocument/2006/relationships/hyperlink" Target="http://www.fldoe.org" TargetMode="External"/><Relationship Id="rId4" Type="http://schemas.openxmlformats.org/officeDocument/2006/relationships/image" Target="../media/image37.png"/><Relationship Id="rId9" Type="http://schemas.openxmlformats.org/officeDocument/2006/relationships/image" Target="../media/image76.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hyperlink" Target="https://edudata.fldoe.org" TargetMode="External"/><Relationship Id="rId3" Type="http://schemas.openxmlformats.org/officeDocument/2006/relationships/image" Target="../media/image31.jpeg"/><Relationship Id="rId7"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http://www.pcsb.org/titleone"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83.sv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svg"/><Relationship Id="rId1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3.svg"/><Relationship Id="rId3" Type="http://schemas.openxmlformats.org/officeDocument/2006/relationships/image" Target="../media/image31.jpeg"/><Relationship Id="rId7" Type="http://schemas.openxmlformats.org/officeDocument/2006/relationships/image" Target="../media/image13.sv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9.sv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7.svg"/><Relationship Id="rId14" Type="http://schemas.openxmlformats.org/officeDocument/2006/relationships/image" Target="../media/image34.jpe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8.svg"/><Relationship Id="rId3" Type="http://schemas.openxmlformats.org/officeDocument/2006/relationships/image" Target="../media/image31.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5" Type="http://schemas.openxmlformats.org/officeDocument/2006/relationships/image" Target="../media/image35.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svg"/></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1.jpe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5" Type="http://schemas.openxmlformats.org/officeDocument/2006/relationships/image" Target="../media/image51.jpe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54.png"/><Relationship Id="rId3" Type="http://schemas.openxmlformats.org/officeDocument/2006/relationships/image" Target="../media/image31.jpeg"/><Relationship Id="rId7" Type="http://schemas.openxmlformats.org/officeDocument/2006/relationships/image" Target="../media/image52.png"/><Relationship Id="rId12"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5" Type="http://schemas.openxmlformats.org/officeDocument/2006/relationships/image" Target="../media/image37.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53.png"/><Relationship Id="rId1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jpeg"/><Relationship Id="rId7" Type="http://schemas.openxmlformats.org/officeDocument/2006/relationships/image" Target="../media/image13.svg"/><Relationship Id="rId12" Type="http://schemas.openxmlformats.org/officeDocument/2006/relationships/hyperlink" Target="https://creativecommons.org/licenses/by-nc-sa/3.0/"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hyperlink" Target="https://www.stemexpo.org/node/101" TargetMode="External"/><Relationship Id="rId5" Type="http://schemas.openxmlformats.org/officeDocument/2006/relationships/image" Target="../media/image9.svg"/><Relationship Id="rId10" Type="http://schemas.openxmlformats.org/officeDocument/2006/relationships/image" Target="../media/image58.jpg"/><Relationship Id="rId4" Type="http://schemas.openxmlformats.org/officeDocument/2006/relationships/image" Target="../media/image57.pn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545" y="-8179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11"/>
            </a:stretch>
          </a:blipFill>
        </p:spPr>
        <p:txBody>
          <a:bodyPr/>
          <a:lstStyle/>
          <a:p>
            <a:endParaRPr lang="en-US"/>
          </a:p>
        </p:txBody>
      </p:sp>
      <p:sp>
        <p:nvSpPr>
          <p:cNvPr id="3" name="Freeform 3"/>
          <p:cNvSpPr/>
          <p:nvPr/>
        </p:nvSpPr>
        <p:spPr>
          <a:xfrm>
            <a:off x="3663612" y="4415042"/>
            <a:ext cx="11023680" cy="2645683"/>
          </a:xfrm>
          <a:custGeom>
            <a:avLst/>
            <a:gdLst/>
            <a:ahLst/>
            <a:cxnLst/>
            <a:rect l="l" t="t" r="r" b="b"/>
            <a:pathLst>
              <a:path w="11023680" h="2645683">
                <a:moveTo>
                  <a:pt x="0" y="0"/>
                </a:moveTo>
                <a:lnTo>
                  <a:pt x="11023680" y="0"/>
                </a:lnTo>
                <a:lnTo>
                  <a:pt x="11023680" y="2645683"/>
                </a:lnTo>
                <a:lnTo>
                  <a:pt x="0" y="26456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435976">
            <a:off x="12027179" y="2349466"/>
            <a:ext cx="2707798" cy="1317795"/>
          </a:xfrm>
          <a:custGeom>
            <a:avLst/>
            <a:gdLst/>
            <a:ahLst/>
            <a:cxnLst/>
            <a:rect l="l" t="t" r="r" b="b"/>
            <a:pathLst>
              <a:path w="2707798" h="1317795">
                <a:moveTo>
                  <a:pt x="0" y="0"/>
                </a:moveTo>
                <a:lnTo>
                  <a:pt x="2707798" y="0"/>
                </a:lnTo>
                <a:lnTo>
                  <a:pt x="2707798" y="1317795"/>
                </a:lnTo>
                <a:lnTo>
                  <a:pt x="0" y="13177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506693" y="1744931"/>
            <a:ext cx="2486561" cy="3050995"/>
          </a:xfrm>
          <a:custGeom>
            <a:avLst/>
            <a:gdLst/>
            <a:ahLst/>
            <a:cxnLst/>
            <a:rect l="l" t="t" r="r" b="b"/>
            <a:pathLst>
              <a:path w="2486561" h="3050995">
                <a:moveTo>
                  <a:pt x="0" y="0"/>
                </a:moveTo>
                <a:lnTo>
                  <a:pt x="2486562" y="0"/>
                </a:lnTo>
                <a:lnTo>
                  <a:pt x="2486562" y="3050996"/>
                </a:lnTo>
                <a:lnTo>
                  <a:pt x="0" y="30509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03716" y="2933054"/>
            <a:ext cx="2554876" cy="2417551"/>
          </a:xfrm>
          <a:custGeom>
            <a:avLst/>
            <a:gdLst/>
            <a:ahLst/>
            <a:cxnLst/>
            <a:rect l="l" t="t" r="r" b="b"/>
            <a:pathLst>
              <a:path w="2554876" h="2417551">
                <a:moveTo>
                  <a:pt x="0" y="0"/>
                </a:moveTo>
                <a:lnTo>
                  <a:pt x="2554876" y="0"/>
                </a:lnTo>
                <a:lnTo>
                  <a:pt x="2554876" y="2417552"/>
                </a:lnTo>
                <a:lnTo>
                  <a:pt x="0" y="24175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8180453">
            <a:off x="-1221795" y="7835206"/>
            <a:ext cx="4201015" cy="2846188"/>
          </a:xfrm>
          <a:custGeom>
            <a:avLst/>
            <a:gdLst/>
            <a:ahLst/>
            <a:cxnLst/>
            <a:rect l="l" t="t" r="r" b="b"/>
            <a:pathLst>
              <a:path w="4201015" h="2846188">
                <a:moveTo>
                  <a:pt x="0" y="0"/>
                </a:moveTo>
                <a:lnTo>
                  <a:pt x="4201015" y="0"/>
                </a:lnTo>
                <a:lnTo>
                  <a:pt x="4201015" y="2846188"/>
                </a:lnTo>
                <a:lnTo>
                  <a:pt x="0" y="28461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1716523">
            <a:off x="-984571" y="5021582"/>
            <a:ext cx="2476243" cy="2281239"/>
          </a:xfrm>
          <a:custGeom>
            <a:avLst/>
            <a:gdLst/>
            <a:ahLst/>
            <a:cxnLst/>
            <a:rect l="l" t="t" r="r" b="b"/>
            <a:pathLst>
              <a:path w="2476243" h="2281239">
                <a:moveTo>
                  <a:pt x="0" y="0"/>
                </a:moveTo>
                <a:lnTo>
                  <a:pt x="2476242" y="0"/>
                </a:lnTo>
                <a:lnTo>
                  <a:pt x="2476242" y="2281238"/>
                </a:lnTo>
                <a:lnTo>
                  <a:pt x="0" y="22812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flipH="1">
            <a:off x="1586035" y="7393406"/>
            <a:ext cx="2758061" cy="2775408"/>
          </a:xfrm>
          <a:custGeom>
            <a:avLst/>
            <a:gdLst/>
            <a:ahLst/>
            <a:cxnLst/>
            <a:rect l="l" t="t" r="r" b="b"/>
            <a:pathLst>
              <a:path w="2758061" h="2775408">
                <a:moveTo>
                  <a:pt x="2758061" y="0"/>
                </a:moveTo>
                <a:lnTo>
                  <a:pt x="0" y="0"/>
                </a:lnTo>
                <a:lnTo>
                  <a:pt x="0" y="2775408"/>
                </a:lnTo>
                <a:lnTo>
                  <a:pt x="2758061" y="2775408"/>
                </a:lnTo>
                <a:lnTo>
                  <a:pt x="2758061"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1935696">
            <a:off x="-767776" y="490913"/>
            <a:ext cx="2682996" cy="2731944"/>
          </a:xfrm>
          <a:custGeom>
            <a:avLst/>
            <a:gdLst/>
            <a:ahLst/>
            <a:cxnLst/>
            <a:rect l="l" t="t" r="r" b="b"/>
            <a:pathLst>
              <a:path w="2682996" h="2731944">
                <a:moveTo>
                  <a:pt x="0" y="0"/>
                </a:moveTo>
                <a:lnTo>
                  <a:pt x="2682996" y="0"/>
                </a:lnTo>
                <a:lnTo>
                  <a:pt x="2682996" y="2731944"/>
                </a:lnTo>
                <a:lnTo>
                  <a:pt x="0" y="27319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rot="1377377">
            <a:off x="-358966" y="-365437"/>
            <a:ext cx="2079269" cy="1775176"/>
          </a:xfrm>
          <a:custGeom>
            <a:avLst/>
            <a:gdLst/>
            <a:ahLst/>
            <a:cxnLst/>
            <a:rect l="l" t="t" r="r" b="b"/>
            <a:pathLst>
              <a:path w="2079269" h="1775176">
                <a:moveTo>
                  <a:pt x="0" y="0"/>
                </a:moveTo>
                <a:lnTo>
                  <a:pt x="2079269" y="0"/>
                </a:lnTo>
                <a:lnTo>
                  <a:pt x="2079269" y="1775176"/>
                </a:lnTo>
                <a:lnTo>
                  <a:pt x="0" y="177517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Freeform 12"/>
          <p:cNvSpPr/>
          <p:nvPr/>
        </p:nvSpPr>
        <p:spPr>
          <a:xfrm>
            <a:off x="16295639" y="4864394"/>
            <a:ext cx="3385583" cy="2595614"/>
          </a:xfrm>
          <a:custGeom>
            <a:avLst/>
            <a:gdLst/>
            <a:ahLst/>
            <a:cxnLst/>
            <a:rect l="l" t="t" r="r" b="b"/>
            <a:pathLst>
              <a:path w="3385583" h="2595614">
                <a:moveTo>
                  <a:pt x="0" y="0"/>
                </a:moveTo>
                <a:lnTo>
                  <a:pt x="3385584" y="0"/>
                </a:lnTo>
                <a:lnTo>
                  <a:pt x="3385584" y="2595614"/>
                </a:lnTo>
                <a:lnTo>
                  <a:pt x="0" y="25956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3" name="Freeform 13"/>
          <p:cNvSpPr/>
          <p:nvPr/>
        </p:nvSpPr>
        <p:spPr>
          <a:xfrm rot="-1544178">
            <a:off x="15592038" y="7284381"/>
            <a:ext cx="3008082" cy="2970784"/>
          </a:xfrm>
          <a:custGeom>
            <a:avLst/>
            <a:gdLst/>
            <a:ahLst/>
            <a:cxnLst/>
            <a:rect l="l" t="t" r="r" b="b"/>
            <a:pathLst>
              <a:path w="3008082" h="2970784">
                <a:moveTo>
                  <a:pt x="0" y="0"/>
                </a:moveTo>
                <a:lnTo>
                  <a:pt x="3008083" y="0"/>
                </a:lnTo>
                <a:lnTo>
                  <a:pt x="3008083" y="2970783"/>
                </a:lnTo>
                <a:lnTo>
                  <a:pt x="0" y="2970783"/>
                </a:lnTo>
                <a:lnTo>
                  <a:pt x="0" y="0"/>
                </a:lnTo>
                <a:close/>
              </a:path>
            </a:pathLst>
          </a:custGeom>
          <a:blipFill>
            <a:blip r:embed="rId24"/>
            <a:stretch>
              <a:fillRect t="-2806" b="-2806"/>
            </a:stretch>
          </a:blipFill>
        </p:spPr>
        <p:txBody>
          <a:bodyPr/>
          <a:lstStyle/>
          <a:p>
            <a:endParaRPr lang="en-US"/>
          </a:p>
        </p:txBody>
      </p:sp>
      <p:sp>
        <p:nvSpPr>
          <p:cNvPr id="14" name="Freeform 14"/>
          <p:cNvSpPr/>
          <p:nvPr/>
        </p:nvSpPr>
        <p:spPr>
          <a:xfrm rot="-2864226">
            <a:off x="15663324" y="2504564"/>
            <a:ext cx="3019669" cy="2868686"/>
          </a:xfrm>
          <a:custGeom>
            <a:avLst/>
            <a:gdLst/>
            <a:ahLst/>
            <a:cxnLst/>
            <a:rect l="l" t="t" r="r" b="b"/>
            <a:pathLst>
              <a:path w="3019669" h="2868686">
                <a:moveTo>
                  <a:pt x="0" y="0"/>
                </a:moveTo>
                <a:lnTo>
                  <a:pt x="3019669" y="0"/>
                </a:lnTo>
                <a:lnTo>
                  <a:pt x="3019669" y="2868686"/>
                </a:lnTo>
                <a:lnTo>
                  <a:pt x="0" y="286868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5" name="Freeform 15"/>
          <p:cNvSpPr/>
          <p:nvPr/>
        </p:nvSpPr>
        <p:spPr>
          <a:xfrm>
            <a:off x="14041725" y="7476612"/>
            <a:ext cx="2782284" cy="2810388"/>
          </a:xfrm>
          <a:custGeom>
            <a:avLst/>
            <a:gdLst/>
            <a:ahLst/>
            <a:cxnLst/>
            <a:rect l="l" t="t" r="r" b="b"/>
            <a:pathLst>
              <a:path w="2782284" h="2810388">
                <a:moveTo>
                  <a:pt x="0" y="0"/>
                </a:moveTo>
                <a:lnTo>
                  <a:pt x="2782284" y="0"/>
                </a:lnTo>
                <a:lnTo>
                  <a:pt x="2782284" y="2810388"/>
                </a:lnTo>
                <a:lnTo>
                  <a:pt x="0" y="281038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6" name="Freeform 16"/>
          <p:cNvSpPr/>
          <p:nvPr/>
        </p:nvSpPr>
        <p:spPr>
          <a:xfrm>
            <a:off x="16725935" y="1070780"/>
            <a:ext cx="2524992" cy="2204018"/>
          </a:xfrm>
          <a:custGeom>
            <a:avLst/>
            <a:gdLst/>
            <a:ahLst/>
            <a:cxnLst/>
            <a:rect l="l" t="t" r="r" b="b"/>
            <a:pathLst>
              <a:path w="2524992" h="2204018">
                <a:moveTo>
                  <a:pt x="0" y="0"/>
                </a:moveTo>
                <a:lnTo>
                  <a:pt x="2524992" y="0"/>
                </a:lnTo>
                <a:lnTo>
                  <a:pt x="2524992" y="2204018"/>
                </a:lnTo>
                <a:lnTo>
                  <a:pt x="0" y="2204018"/>
                </a:lnTo>
                <a:lnTo>
                  <a:pt x="0" y="0"/>
                </a:lnTo>
                <a:close/>
              </a:path>
            </a:pathLst>
          </a:custGeom>
          <a:blipFill>
            <a:blip r:embed="rId29"/>
            <a:stretch>
              <a:fillRect/>
            </a:stretch>
          </a:blipFill>
        </p:spPr>
        <p:txBody>
          <a:bodyPr/>
          <a:lstStyle/>
          <a:p>
            <a:endParaRPr lang="en-US"/>
          </a:p>
        </p:txBody>
      </p:sp>
      <p:sp>
        <p:nvSpPr>
          <p:cNvPr id="17" name="Freeform 17"/>
          <p:cNvSpPr/>
          <p:nvPr/>
        </p:nvSpPr>
        <p:spPr>
          <a:xfrm rot="-1676400">
            <a:off x="16170734" y="-818140"/>
            <a:ext cx="2481166" cy="2512573"/>
          </a:xfrm>
          <a:custGeom>
            <a:avLst/>
            <a:gdLst/>
            <a:ahLst/>
            <a:cxnLst/>
            <a:rect l="l" t="t" r="r" b="b"/>
            <a:pathLst>
              <a:path w="2481166" h="2512573">
                <a:moveTo>
                  <a:pt x="0" y="0"/>
                </a:moveTo>
                <a:lnTo>
                  <a:pt x="2481166" y="0"/>
                </a:lnTo>
                <a:lnTo>
                  <a:pt x="2481166" y="2512573"/>
                </a:lnTo>
                <a:lnTo>
                  <a:pt x="0" y="2512573"/>
                </a:lnTo>
                <a:lnTo>
                  <a:pt x="0" y="0"/>
                </a:lnTo>
                <a:close/>
              </a:path>
            </a:pathLst>
          </a:custGeom>
          <a:blipFill>
            <a:blip r:embed="rId30"/>
            <a:stretch>
              <a:fillRect/>
            </a:stretch>
          </a:blipFill>
        </p:spPr>
        <p:txBody>
          <a:bodyPr/>
          <a:lstStyle/>
          <a:p>
            <a:endParaRPr lang="en-US"/>
          </a:p>
        </p:txBody>
      </p:sp>
      <p:sp>
        <p:nvSpPr>
          <p:cNvPr id="18" name="Freeform 18"/>
          <p:cNvSpPr/>
          <p:nvPr/>
        </p:nvSpPr>
        <p:spPr>
          <a:xfrm rot="-1539410">
            <a:off x="15080050" y="6260258"/>
            <a:ext cx="2887731" cy="1554562"/>
          </a:xfrm>
          <a:custGeom>
            <a:avLst/>
            <a:gdLst/>
            <a:ahLst/>
            <a:cxnLst/>
            <a:rect l="l" t="t" r="r" b="b"/>
            <a:pathLst>
              <a:path w="2887731" h="1554562">
                <a:moveTo>
                  <a:pt x="0" y="0"/>
                </a:moveTo>
                <a:lnTo>
                  <a:pt x="2887731" y="0"/>
                </a:lnTo>
                <a:lnTo>
                  <a:pt x="2887731" y="1554562"/>
                </a:lnTo>
                <a:lnTo>
                  <a:pt x="0" y="1554562"/>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19" name="TextBox 19"/>
          <p:cNvSpPr txBox="1"/>
          <p:nvPr/>
        </p:nvSpPr>
        <p:spPr>
          <a:xfrm>
            <a:off x="15868158" y="8389462"/>
            <a:ext cx="1522988" cy="868838"/>
          </a:xfrm>
          <a:prstGeom prst="rect">
            <a:avLst/>
          </a:prstGeom>
        </p:spPr>
        <p:txBody>
          <a:bodyPr lIns="0" tIns="0" rIns="0" bIns="0" rtlCol="0" anchor="t">
            <a:spAutoFit/>
          </a:bodyPr>
          <a:lstStyle/>
          <a:p>
            <a:pPr algn="ctr">
              <a:lnSpc>
                <a:spcPts val="7051"/>
              </a:lnSpc>
            </a:pPr>
            <a:r>
              <a:rPr lang="en-US" sz="5036" spc="35">
                <a:solidFill>
                  <a:srgbClr val="FFFFFF"/>
                </a:solidFill>
                <a:latin typeface="TC October"/>
                <a:ea typeface="TC October"/>
                <a:cs typeface="TC October"/>
                <a:sym typeface="TC October"/>
              </a:rPr>
              <a:t>25-26</a:t>
            </a:r>
          </a:p>
        </p:txBody>
      </p:sp>
      <p:sp>
        <p:nvSpPr>
          <p:cNvPr id="20" name="TextBox 20"/>
          <p:cNvSpPr txBox="1"/>
          <p:nvPr/>
        </p:nvSpPr>
        <p:spPr>
          <a:xfrm>
            <a:off x="4126110" y="4345006"/>
            <a:ext cx="10098684" cy="2480955"/>
          </a:xfrm>
          <a:prstGeom prst="rect">
            <a:avLst/>
          </a:prstGeom>
        </p:spPr>
        <p:txBody>
          <a:bodyPr lIns="0" tIns="0" rIns="0" bIns="0" rtlCol="0" anchor="t">
            <a:spAutoFit/>
          </a:bodyPr>
          <a:lstStyle/>
          <a:p>
            <a:pPr algn="ctr">
              <a:lnSpc>
                <a:spcPts val="20041"/>
              </a:lnSpc>
            </a:pPr>
            <a:r>
              <a:rPr lang="en-US" sz="14315" spc="-214">
                <a:solidFill>
                  <a:srgbClr val="FFFFFF"/>
                </a:solidFill>
                <a:latin typeface="TC October"/>
                <a:ea typeface="TC October"/>
                <a:cs typeface="TC October"/>
                <a:sym typeface="TC October"/>
              </a:rPr>
              <a:t>TITLE I MEETING</a:t>
            </a:r>
          </a:p>
        </p:txBody>
      </p:sp>
      <p:sp>
        <p:nvSpPr>
          <p:cNvPr id="21" name="TextBox 21"/>
          <p:cNvSpPr txBox="1"/>
          <p:nvPr/>
        </p:nvSpPr>
        <p:spPr>
          <a:xfrm>
            <a:off x="5199481" y="1933401"/>
            <a:ext cx="7951942" cy="2716405"/>
          </a:xfrm>
          <a:prstGeom prst="rect">
            <a:avLst/>
          </a:prstGeom>
        </p:spPr>
        <p:txBody>
          <a:bodyPr lIns="0" tIns="0" rIns="0" bIns="0" rtlCol="0" anchor="t">
            <a:spAutoFit/>
          </a:bodyPr>
          <a:lstStyle/>
          <a:p>
            <a:pPr algn="ctr">
              <a:lnSpc>
                <a:spcPts val="21859"/>
              </a:lnSpc>
            </a:pPr>
            <a:r>
              <a:rPr lang="en-US" sz="15613">
                <a:solidFill>
                  <a:srgbClr val="FFFFFF"/>
                </a:solidFill>
                <a:latin typeface="TC October"/>
                <a:ea typeface="TC October"/>
                <a:cs typeface="TC October"/>
                <a:sym typeface="TC October"/>
              </a:rPr>
              <a:t>ANNUAL </a:t>
            </a:r>
          </a:p>
        </p:txBody>
      </p:sp>
      <p:sp>
        <p:nvSpPr>
          <p:cNvPr id="22" name="TextBox 22"/>
          <p:cNvSpPr txBox="1"/>
          <p:nvPr/>
        </p:nvSpPr>
        <p:spPr>
          <a:xfrm>
            <a:off x="1836090" y="232361"/>
            <a:ext cx="6597997" cy="1435073"/>
          </a:xfrm>
          <a:prstGeom prst="rect">
            <a:avLst/>
          </a:prstGeom>
        </p:spPr>
        <p:txBody>
          <a:bodyPr lIns="0" tIns="0" rIns="0" bIns="0" rtlCol="0" anchor="t">
            <a:spAutoFit/>
          </a:bodyPr>
          <a:lstStyle/>
          <a:p>
            <a:pPr algn="ctr">
              <a:lnSpc>
                <a:spcPts val="5672"/>
              </a:lnSpc>
              <a:spcBef>
                <a:spcPct val="0"/>
              </a:spcBef>
            </a:pPr>
            <a:r>
              <a:rPr lang="en-US" sz="4051" dirty="0">
                <a:solidFill>
                  <a:srgbClr val="E93732"/>
                </a:solidFill>
                <a:latin typeface="TC October"/>
                <a:ea typeface="TC October"/>
                <a:cs typeface="TC October"/>
                <a:sym typeface="TC October"/>
              </a:rPr>
              <a:t>Belleair elementary</a:t>
            </a:r>
          </a:p>
          <a:p>
            <a:pPr algn="ctr">
              <a:lnSpc>
                <a:spcPts val="5672"/>
              </a:lnSpc>
              <a:spcBef>
                <a:spcPct val="0"/>
              </a:spcBef>
            </a:pPr>
            <a:r>
              <a:rPr lang="en-US" sz="4051" dirty="0">
                <a:solidFill>
                  <a:srgbClr val="E93732"/>
                </a:solidFill>
                <a:latin typeface="TC October"/>
                <a:ea typeface="TC October"/>
                <a:cs typeface="TC October"/>
                <a:sym typeface="TC October"/>
              </a:rPr>
              <a:t>Holly Huey &amp; </a:t>
            </a:r>
            <a:r>
              <a:rPr lang="en-US" sz="4051" dirty="0" err="1">
                <a:solidFill>
                  <a:srgbClr val="E93732"/>
                </a:solidFill>
                <a:latin typeface="TC October"/>
                <a:ea typeface="TC October"/>
                <a:cs typeface="TC October"/>
                <a:sym typeface="TC October"/>
              </a:rPr>
              <a:t>laura</a:t>
            </a:r>
            <a:r>
              <a:rPr lang="en-US" sz="4051" dirty="0">
                <a:solidFill>
                  <a:srgbClr val="E93732"/>
                </a:solidFill>
                <a:latin typeface="TC October"/>
                <a:ea typeface="TC October"/>
                <a:cs typeface="TC October"/>
                <a:sym typeface="TC October"/>
              </a:rPr>
              <a:t> </a:t>
            </a:r>
            <a:r>
              <a:rPr lang="en-US" sz="4051" dirty="0" err="1">
                <a:solidFill>
                  <a:srgbClr val="E93732"/>
                </a:solidFill>
                <a:latin typeface="TC October"/>
                <a:ea typeface="TC October"/>
                <a:cs typeface="TC October"/>
                <a:sym typeface="TC October"/>
              </a:rPr>
              <a:t>johnson</a:t>
            </a:r>
            <a:endParaRPr lang="en-US" sz="4051" dirty="0">
              <a:solidFill>
                <a:srgbClr val="E93732"/>
              </a:solidFill>
              <a:latin typeface="TC October"/>
              <a:ea typeface="TC October"/>
              <a:cs typeface="TC October"/>
              <a:sym typeface="TC October"/>
            </a:endParaRPr>
          </a:p>
        </p:txBody>
      </p:sp>
      <p:sp>
        <p:nvSpPr>
          <p:cNvPr id="23" name="TextBox 23"/>
          <p:cNvSpPr txBox="1"/>
          <p:nvPr/>
        </p:nvSpPr>
        <p:spPr>
          <a:xfrm>
            <a:off x="6005767" y="7460775"/>
            <a:ext cx="5870525" cy="1435073"/>
          </a:xfrm>
          <a:prstGeom prst="rect">
            <a:avLst/>
          </a:prstGeom>
        </p:spPr>
        <p:txBody>
          <a:bodyPr lIns="0" tIns="0" rIns="0" bIns="0" rtlCol="0" anchor="t">
            <a:spAutoFit/>
          </a:bodyPr>
          <a:lstStyle/>
          <a:p>
            <a:pPr algn="ctr">
              <a:lnSpc>
                <a:spcPts val="5672"/>
              </a:lnSpc>
              <a:spcBef>
                <a:spcPct val="0"/>
              </a:spcBef>
            </a:pPr>
            <a:r>
              <a:rPr lang="en-US" sz="4051" dirty="0">
                <a:solidFill>
                  <a:srgbClr val="E93732"/>
                </a:solidFill>
                <a:latin typeface="TC October"/>
                <a:ea typeface="TC October"/>
                <a:cs typeface="TC October"/>
                <a:sym typeface="TC October"/>
              </a:rPr>
              <a:t>August 27</a:t>
            </a:r>
            <a:r>
              <a:rPr lang="en-US" sz="4051" baseline="30000" dirty="0">
                <a:solidFill>
                  <a:srgbClr val="E93732"/>
                </a:solidFill>
                <a:latin typeface="TC October"/>
                <a:ea typeface="TC October"/>
                <a:cs typeface="TC October"/>
                <a:sym typeface="TC October"/>
              </a:rPr>
              <a:t>th</a:t>
            </a:r>
            <a:r>
              <a:rPr lang="en-US" sz="4051" dirty="0">
                <a:solidFill>
                  <a:srgbClr val="E93732"/>
                </a:solidFill>
                <a:latin typeface="TC October"/>
                <a:ea typeface="TC October"/>
                <a:cs typeface="TC October"/>
                <a:sym typeface="TC October"/>
              </a:rPr>
              <a:t> 5:00 pm</a:t>
            </a:r>
          </a:p>
          <a:p>
            <a:pPr algn="ctr">
              <a:lnSpc>
                <a:spcPts val="5672"/>
              </a:lnSpc>
              <a:spcBef>
                <a:spcPct val="0"/>
              </a:spcBef>
            </a:pPr>
            <a:r>
              <a:rPr lang="en-US" sz="4051" dirty="0">
                <a:solidFill>
                  <a:srgbClr val="E93732"/>
                </a:solidFill>
                <a:latin typeface="TC October"/>
                <a:ea typeface="TC October"/>
                <a:cs typeface="TC October"/>
                <a:sym typeface="TC October"/>
              </a:rPr>
              <a:t>Media center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1446935" y="1712994"/>
            <a:ext cx="5647854" cy="6576832"/>
          </a:xfrm>
          <a:custGeom>
            <a:avLst/>
            <a:gdLst/>
            <a:ahLst/>
            <a:cxnLst/>
            <a:rect l="l" t="t" r="r" b="b"/>
            <a:pathLst>
              <a:path w="5647854" h="6576832">
                <a:moveTo>
                  <a:pt x="0" y="0"/>
                </a:moveTo>
                <a:lnTo>
                  <a:pt x="5647854" y="0"/>
                </a:lnTo>
                <a:lnTo>
                  <a:pt x="5647854" y="6576832"/>
                </a:lnTo>
                <a:lnTo>
                  <a:pt x="0" y="6576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1904135" y="7169889"/>
            <a:ext cx="3081004" cy="1813941"/>
          </a:xfrm>
          <a:custGeom>
            <a:avLst/>
            <a:gdLst/>
            <a:ahLst/>
            <a:cxnLst/>
            <a:rect l="l" t="t" r="r" b="b"/>
            <a:pathLst>
              <a:path w="3081004" h="1813941">
                <a:moveTo>
                  <a:pt x="0" y="0"/>
                </a:moveTo>
                <a:lnTo>
                  <a:pt x="3081004" y="0"/>
                </a:lnTo>
                <a:lnTo>
                  <a:pt x="3081004" y="1813941"/>
                </a:lnTo>
                <a:lnTo>
                  <a:pt x="0" y="1813941"/>
                </a:lnTo>
                <a:lnTo>
                  <a:pt x="0" y="0"/>
                </a:lnTo>
                <a:close/>
              </a:path>
            </a:pathLst>
          </a:custGeom>
          <a:blipFill>
            <a:blip r:embed="rId6"/>
            <a:stretch>
              <a:fillRect/>
            </a:stretch>
          </a:blipFill>
        </p:spPr>
        <p:txBody>
          <a:bodyPr/>
          <a:lstStyle/>
          <a:p>
            <a:endParaRPr lang="en-US"/>
          </a:p>
        </p:txBody>
      </p:sp>
      <p:sp>
        <p:nvSpPr>
          <p:cNvPr id="5" name="Freeform 5"/>
          <p:cNvSpPr/>
          <p:nvPr/>
        </p:nvSpPr>
        <p:spPr>
          <a:xfrm flipH="1">
            <a:off x="14270862" y="6939261"/>
            <a:ext cx="2787189" cy="1640957"/>
          </a:xfrm>
          <a:custGeom>
            <a:avLst/>
            <a:gdLst/>
            <a:ahLst/>
            <a:cxnLst/>
            <a:rect l="l" t="t" r="r" b="b"/>
            <a:pathLst>
              <a:path w="2787189" h="1640957">
                <a:moveTo>
                  <a:pt x="2787189" y="0"/>
                </a:moveTo>
                <a:lnTo>
                  <a:pt x="0" y="0"/>
                </a:lnTo>
                <a:lnTo>
                  <a:pt x="0" y="1640958"/>
                </a:lnTo>
                <a:lnTo>
                  <a:pt x="2787189" y="1640958"/>
                </a:lnTo>
                <a:lnTo>
                  <a:pt x="2787189" y="0"/>
                </a:lnTo>
                <a:close/>
              </a:path>
            </a:pathLst>
          </a:custGeom>
          <a:blipFill>
            <a:blip r:embed="rId6"/>
            <a:stretch>
              <a:fillRect/>
            </a:stretch>
          </a:blipFill>
        </p:spPr>
        <p:txBody>
          <a:bodyPr/>
          <a:lstStyle/>
          <a:p>
            <a:endParaRPr lang="en-US"/>
          </a:p>
        </p:txBody>
      </p:sp>
      <p:sp>
        <p:nvSpPr>
          <p:cNvPr id="6" name="Freeform 6"/>
          <p:cNvSpPr/>
          <p:nvPr/>
        </p:nvSpPr>
        <p:spPr>
          <a:xfrm flipH="1">
            <a:off x="13342447" y="6501904"/>
            <a:ext cx="2758061" cy="2775408"/>
          </a:xfrm>
          <a:custGeom>
            <a:avLst/>
            <a:gdLst/>
            <a:ahLst/>
            <a:cxnLst/>
            <a:rect l="l" t="t" r="r" b="b"/>
            <a:pathLst>
              <a:path w="2758061" h="2775408">
                <a:moveTo>
                  <a:pt x="2758061" y="0"/>
                </a:moveTo>
                <a:lnTo>
                  <a:pt x="0" y="0"/>
                </a:lnTo>
                <a:lnTo>
                  <a:pt x="0" y="2775407"/>
                </a:lnTo>
                <a:lnTo>
                  <a:pt x="2758061" y="2775407"/>
                </a:lnTo>
                <a:lnTo>
                  <a:pt x="275806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8441" y="1712994"/>
            <a:ext cx="1200443" cy="951351"/>
          </a:xfrm>
          <a:custGeom>
            <a:avLst/>
            <a:gdLst/>
            <a:ahLst/>
            <a:cxnLst/>
            <a:rect l="l" t="t" r="r" b="b"/>
            <a:pathLst>
              <a:path w="1200443" h="951351">
                <a:moveTo>
                  <a:pt x="0" y="0"/>
                </a:moveTo>
                <a:lnTo>
                  <a:pt x="1200443" y="0"/>
                </a:lnTo>
                <a:lnTo>
                  <a:pt x="1200443" y="951352"/>
                </a:lnTo>
                <a:lnTo>
                  <a:pt x="0" y="9513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148441" y="38499"/>
            <a:ext cx="8396893" cy="1236345"/>
          </a:xfrm>
          <a:prstGeom prst="rect">
            <a:avLst/>
          </a:prstGeom>
        </p:spPr>
        <p:txBody>
          <a:bodyPr lIns="0" tIns="0" rIns="0" bIns="0" rtlCol="0" anchor="t">
            <a:spAutoFit/>
          </a:bodyPr>
          <a:lstStyle/>
          <a:p>
            <a:pPr algn="ctr">
              <a:lnSpc>
                <a:spcPts val="10080"/>
              </a:lnSpc>
            </a:pPr>
            <a:r>
              <a:rPr lang="en-US" sz="7200">
                <a:solidFill>
                  <a:srgbClr val="9FCB42"/>
                </a:solidFill>
                <a:latin typeface="TC October"/>
                <a:ea typeface="TC October"/>
                <a:cs typeface="TC October"/>
                <a:sym typeface="TC October"/>
              </a:rPr>
              <a:t>PARENT’S RIGHT TO KNOW</a:t>
            </a:r>
          </a:p>
        </p:txBody>
      </p:sp>
      <p:sp>
        <p:nvSpPr>
          <p:cNvPr id="9" name="TextBox 9"/>
          <p:cNvSpPr txBox="1"/>
          <p:nvPr/>
        </p:nvSpPr>
        <p:spPr>
          <a:xfrm>
            <a:off x="1414170" y="1666441"/>
            <a:ext cx="7917945" cy="1499473"/>
          </a:xfrm>
          <a:prstGeom prst="rect">
            <a:avLst/>
          </a:prstGeom>
        </p:spPr>
        <p:txBody>
          <a:bodyPr lIns="0" tIns="0" rIns="0" bIns="0" rtlCol="0" anchor="t">
            <a:spAutoFit/>
          </a:bodyPr>
          <a:lstStyle/>
          <a:p>
            <a:pPr algn="l">
              <a:lnSpc>
                <a:spcPts val="3976"/>
              </a:lnSpc>
              <a:spcBef>
                <a:spcPct val="0"/>
              </a:spcBef>
            </a:pPr>
            <a:r>
              <a:rPr lang="en-US" sz="2840">
                <a:solidFill>
                  <a:srgbClr val="FFFFFF"/>
                </a:solidFill>
                <a:latin typeface="Canva Student Font"/>
                <a:ea typeface="Canva Student Font"/>
                <a:cs typeface="Canva Student Font"/>
                <a:sym typeface="Canva Student Font"/>
              </a:rPr>
              <a:t>Be provided information on your child’s level of achievement on assessments in Reading/Language Arts, Writing, Mathematics and Science</a:t>
            </a:r>
          </a:p>
        </p:txBody>
      </p:sp>
      <p:sp>
        <p:nvSpPr>
          <p:cNvPr id="10" name="TextBox 10"/>
          <p:cNvSpPr txBox="1"/>
          <p:nvPr/>
        </p:nvSpPr>
        <p:spPr>
          <a:xfrm>
            <a:off x="1414170" y="3546914"/>
            <a:ext cx="7917945" cy="1020683"/>
          </a:xfrm>
          <a:prstGeom prst="rect">
            <a:avLst/>
          </a:prstGeom>
        </p:spPr>
        <p:txBody>
          <a:bodyPr lIns="0" tIns="0" rIns="0" bIns="0" rtlCol="0" anchor="t">
            <a:spAutoFit/>
          </a:bodyPr>
          <a:lstStyle/>
          <a:p>
            <a:pPr algn="l">
              <a:lnSpc>
                <a:spcPts val="4116"/>
              </a:lnSpc>
              <a:spcBef>
                <a:spcPct val="0"/>
              </a:spcBef>
            </a:pPr>
            <a:r>
              <a:rPr lang="en-US" sz="2940">
                <a:solidFill>
                  <a:srgbClr val="FFFFFF"/>
                </a:solidFill>
                <a:latin typeface="Canva Student Font"/>
                <a:ea typeface="Canva Student Font"/>
                <a:cs typeface="Canva Student Font"/>
                <a:sym typeface="Canva Student Font"/>
              </a:rPr>
              <a:t>Be notified of non-highly qualified or out-of-field teachers at the school </a:t>
            </a:r>
          </a:p>
        </p:txBody>
      </p:sp>
      <p:sp>
        <p:nvSpPr>
          <p:cNvPr id="11" name="TextBox 11"/>
          <p:cNvSpPr txBox="1"/>
          <p:nvPr/>
        </p:nvSpPr>
        <p:spPr>
          <a:xfrm>
            <a:off x="1414170" y="4944260"/>
            <a:ext cx="7917945" cy="994648"/>
          </a:xfrm>
          <a:prstGeom prst="rect">
            <a:avLst/>
          </a:prstGeom>
        </p:spPr>
        <p:txBody>
          <a:bodyPr lIns="0" tIns="0" rIns="0" bIns="0" rtlCol="0" anchor="t">
            <a:spAutoFit/>
          </a:bodyPr>
          <a:lstStyle/>
          <a:p>
            <a:pPr algn="l">
              <a:lnSpc>
                <a:spcPts val="3976"/>
              </a:lnSpc>
              <a:spcBef>
                <a:spcPct val="0"/>
              </a:spcBef>
            </a:pPr>
            <a:r>
              <a:rPr lang="en-US" sz="2840">
                <a:solidFill>
                  <a:srgbClr val="FFFFFF"/>
                </a:solidFill>
                <a:latin typeface="Canva Student Font"/>
                <a:ea typeface="Canva Student Font"/>
                <a:cs typeface="Canva Student Font"/>
                <a:sym typeface="Canva Student Font"/>
              </a:rPr>
              <a:t>Be informed if your child is taught by a non-highly qualified teacher for four or more consecutive weeks. </a:t>
            </a:r>
          </a:p>
        </p:txBody>
      </p:sp>
      <p:sp>
        <p:nvSpPr>
          <p:cNvPr id="12" name="TextBox 12"/>
          <p:cNvSpPr txBox="1"/>
          <p:nvPr/>
        </p:nvSpPr>
        <p:spPr>
          <a:xfrm>
            <a:off x="1414170" y="6520042"/>
            <a:ext cx="7917945" cy="994648"/>
          </a:xfrm>
          <a:prstGeom prst="rect">
            <a:avLst/>
          </a:prstGeom>
        </p:spPr>
        <p:txBody>
          <a:bodyPr lIns="0" tIns="0" rIns="0" bIns="0" rtlCol="0" anchor="t">
            <a:spAutoFit/>
          </a:bodyPr>
          <a:lstStyle/>
          <a:p>
            <a:pPr algn="l">
              <a:lnSpc>
                <a:spcPts val="3976"/>
              </a:lnSpc>
              <a:spcBef>
                <a:spcPct val="0"/>
              </a:spcBef>
            </a:pPr>
            <a:r>
              <a:rPr lang="en-US" sz="2840">
                <a:solidFill>
                  <a:srgbClr val="FFFFFF"/>
                </a:solidFill>
                <a:latin typeface="Canva Student Font"/>
                <a:ea typeface="Canva Student Font"/>
                <a:cs typeface="Canva Student Font"/>
                <a:sym typeface="Canva Student Font"/>
              </a:rPr>
              <a:t>Request and receive information on the qualifications of your child’s teacher and supplemental personnel working with your child</a:t>
            </a:r>
          </a:p>
        </p:txBody>
      </p:sp>
      <p:sp>
        <p:nvSpPr>
          <p:cNvPr id="13" name="Freeform 13"/>
          <p:cNvSpPr/>
          <p:nvPr/>
        </p:nvSpPr>
        <p:spPr>
          <a:xfrm>
            <a:off x="148441" y="3613589"/>
            <a:ext cx="1200443" cy="951351"/>
          </a:xfrm>
          <a:custGeom>
            <a:avLst/>
            <a:gdLst/>
            <a:ahLst/>
            <a:cxnLst/>
            <a:rect l="l" t="t" r="r" b="b"/>
            <a:pathLst>
              <a:path w="1200443" h="951351">
                <a:moveTo>
                  <a:pt x="0" y="0"/>
                </a:moveTo>
                <a:lnTo>
                  <a:pt x="1200443" y="0"/>
                </a:lnTo>
                <a:lnTo>
                  <a:pt x="1200443" y="951351"/>
                </a:lnTo>
                <a:lnTo>
                  <a:pt x="0" y="9513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148441" y="5001410"/>
            <a:ext cx="1200443" cy="951351"/>
          </a:xfrm>
          <a:custGeom>
            <a:avLst/>
            <a:gdLst/>
            <a:ahLst/>
            <a:cxnLst/>
            <a:rect l="l" t="t" r="r" b="b"/>
            <a:pathLst>
              <a:path w="1200443" h="951351">
                <a:moveTo>
                  <a:pt x="0" y="0"/>
                </a:moveTo>
                <a:lnTo>
                  <a:pt x="1200443" y="0"/>
                </a:lnTo>
                <a:lnTo>
                  <a:pt x="1200443" y="951352"/>
                </a:lnTo>
                <a:lnTo>
                  <a:pt x="0" y="9513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148441" y="6389232"/>
            <a:ext cx="1200443" cy="951351"/>
          </a:xfrm>
          <a:custGeom>
            <a:avLst/>
            <a:gdLst/>
            <a:ahLst/>
            <a:cxnLst/>
            <a:rect l="l" t="t" r="r" b="b"/>
            <a:pathLst>
              <a:path w="1200443" h="951351">
                <a:moveTo>
                  <a:pt x="0" y="0"/>
                </a:moveTo>
                <a:lnTo>
                  <a:pt x="1200443" y="0"/>
                </a:lnTo>
                <a:lnTo>
                  <a:pt x="1200443" y="951351"/>
                </a:lnTo>
                <a:lnTo>
                  <a:pt x="0" y="9513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17232996" y="6305"/>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7232996" y="6305"/>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3903693"/>
            <a:ext cx="3829308" cy="1914654"/>
            <a:chOff x="0" y="0"/>
            <a:chExt cx="812800" cy="406400"/>
          </a:xfrm>
        </p:grpSpPr>
        <p:sp>
          <p:nvSpPr>
            <p:cNvPr id="5" name="Freeform 5"/>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E15100"/>
            </a:solidFill>
          </p:spPr>
          <p:txBody>
            <a:bodyPr/>
            <a:lstStyle/>
            <a:p>
              <a:endParaRPr lang="en-US"/>
            </a:p>
          </p:txBody>
        </p:sp>
        <p:sp>
          <p:nvSpPr>
            <p:cNvPr id="6" name="TextBox 6"/>
            <p:cNvSpPr txBox="1"/>
            <p:nvPr/>
          </p:nvSpPr>
          <p:spPr>
            <a:xfrm>
              <a:off x="177800" y="-76200"/>
              <a:ext cx="558800" cy="4826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465495" y="123035"/>
            <a:ext cx="10737858" cy="806715"/>
          </a:xfrm>
          <a:prstGeom prst="rect">
            <a:avLst/>
          </a:prstGeom>
        </p:spPr>
        <p:txBody>
          <a:bodyPr lIns="0" tIns="0" rIns="0" bIns="0" rtlCol="0" anchor="t">
            <a:spAutoFit/>
          </a:bodyPr>
          <a:lstStyle/>
          <a:p>
            <a:pPr algn="ctr">
              <a:lnSpc>
                <a:spcPts val="6460"/>
              </a:lnSpc>
              <a:spcBef>
                <a:spcPct val="0"/>
              </a:spcBef>
            </a:pPr>
            <a:r>
              <a:rPr lang="en-US" sz="4614">
                <a:solidFill>
                  <a:srgbClr val="FFFFFF"/>
                </a:solidFill>
                <a:latin typeface="TC October"/>
                <a:ea typeface="TC October"/>
                <a:cs typeface="TC October"/>
                <a:sym typeface="TC October"/>
              </a:rPr>
              <a:t>Working Together for Student Success</a:t>
            </a:r>
          </a:p>
        </p:txBody>
      </p:sp>
      <p:grpSp>
        <p:nvGrpSpPr>
          <p:cNvPr id="8" name="Group 8"/>
          <p:cNvGrpSpPr/>
          <p:nvPr/>
        </p:nvGrpSpPr>
        <p:grpSpPr>
          <a:xfrm>
            <a:off x="4700765" y="3918799"/>
            <a:ext cx="3829308" cy="1899548"/>
            <a:chOff x="0" y="0"/>
            <a:chExt cx="812800" cy="403194"/>
          </a:xfrm>
        </p:grpSpPr>
        <p:sp>
          <p:nvSpPr>
            <p:cNvPr id="9" name="Freeform 9"/>
            <p:cNvSpPr/>
            <p:nvPr/>
          </p:nvSpPr>
          <p:spPr>
            <a:xfrm>
              <a:off x="0" y="0"/>
              <a:ext cx="812800" cy="403194"/>
            </a:xfrm>
            <a:custGeom>
              <a:avLst/>
              <a:gdLst/>
              <a:ahLst/>
              <a:cxnLst/>
              <a:rect l="l" t="t" r="r" b="b"/>
              <a:pathLst>
                <a:path w="812800" h="403194">
                  <a:moveTo>
                    <a:pt x="0" y="0"/>
                  </a:moveTo>
                  <a:lnTo>
                    <a:pt x="609600" y="0"/>
                  </a:lnTo>
                  <a:lnTo>
                    <a:pt x="812800" y="201597"/>
                  </a:lnTo>
                  <a:lnTo>
                    <a:pt x="609600" y="403194"/>
                  </a:lnTo>
                  <a:lnTo>
                    <a:pt x="0" y="403194"/>
                  </a:lnTo>
                  <a:lnTo>
                    <a:pt x="203200" y="201597"/>
                  </a:lnTo>
                  <a:lnTo>
                    <a:pt x="0" y="0"/>
                  </a:lnTo>
                  <a:close/>
                </a:path>
              </a:pathLst>
            </a:custGeom>
            <a:solidFill>
              <a:srgbClr val="67CCD1"/>
            </a:solidFill>
          </p:spPr>
          <p:txBody>
            <a:bodyPr/>
            <a:lstStyle/>
            <a:p>
              <a:endParaRPr lang="en-US"/>
            </a:p>
          </p:txBody>
        </p:sp>
        <p:sp>
          <p:nvSpPr>
            <p:cNvPr id="10" name="TextBox 10"/>
            <p:cNvSpPr txBox="1"/>
            <p:nvPr/>
          </p:nvSpPr>
          <p:spPr>
            <a:xfrm>
              <a:off x="177800" y="-76200"/>
              <a:ext cx="558800" cy="47939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372829" y="3933905"/>
            <a:ext cx="3829308" cy="1899548"/>
            <a:chOff x="0" y="0"/>
            <a:chExt cx="812800" cy="403194"/>
          </a:xfrm>
        </p:grpSpPr>
        <p:sp>
          <p:nvSpPr>
            <p:cNvPr id="12" name="Freeform 12"/>
            <p:cNvSpPr/>
            <p:nvPr/>
          </p:nvSpPr>
          <p:spPr>
            <a:xfrm>
              <a:off x="0" y="0"/>
              <a:ext cx="812800" cy="403194"/>
            </a:xfrm>
            <a:custGeom>
              <a:avLst/>
              <a:gdLst/>
              <a:ahLst/>
              <a:cxnLst/>
              <a:rect l="l" t="t" r="r" b="b"/>
              <a:pathLst>
                <a:path w="812800" h="403194">
                  <a:moveTo>
                    <a:pt x="0" y="0"/>
                  </a:moveTo>
                  <a:lnTo>
                    <a:pt x="609600" y="0"/>
                  </a:lnTo>
                  <a:lnTo>
                    <a:pt x="812800" y="201597"/>
                  </a:lnTo>
                  <a:lnTo>
                    <a:pt x="609600" y="403194"/>
                  </a:lnTo>
                  <a:lnTo>
                    <a:pt x="0" y="403194"/>
                  </a:lnTo>
                  <a:lnTo>
                    <a:pt x="203200" y="201597"/>
                  </a:lnTo>
                  <a:lnTo>
                    <a:pt x="0" y="0"/>
                  </a:lnTo>
                  <a:close/>
                </a:path>
              </a:pathLst>
            </a:custGeom>
            <a:solidFill>
              <a:srgbClr val="DC449C"/>
            </a:solidFill>
          </p:spPr>
          <p:txBody>
            <a:bodyPr/>
            <a:lstStyle/>
            <a:p>
              <a:endParaRPr lang="en-US"/>
            </a:p>
          </p:txBody>
        </p:sp>
        <p:sp>
          <p:nvSpPr>
            <p:cNvPr id="13" name="TextBox 13"/>
            <p:cNvSpPr txBox="1"/>
            <p:nvPr/>
          </p:nvSpPr>
          <p:spPr>
            <a:xfrm>
              <a:off x="177800" y="-76200"/>
              <a:ext cx="558800" cy="47939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044894" y="3949011"/>
            <a:ext cx="3829308" cy="1899548"/>
            <a:chOff x="0" y="0"/>
            <a:chExt cx="812800" cy="403194"/>
          </a:xfrm>
        </p:grpSpPr>
        <p:sp>
          <p:nvSpPr>
            <p:cNvPr id="15" name="Freeform 15"/>
            <p:cNvSpPr/>
            <p:nvPr/>
          </p:nvSpPr>
          <p:spPr>
            <a:xfrm>
              <a:off x="0" y="0"/>
              <a:ext cx="812800" cy="403194"/>
            </a:xfrm>
            <a:custGeom>
              <a:avLst/>
              <a:gdLst/>
              <a:ahLst/>
              <a:cxnLst/>
              <a:rect l="l" t="t" r="r" b="b"/>
              <a:pathLst>
                <a:path w="812800" h="403194">
                  <a:moveTo>
                    <a:pt x="0" y="0"/>
                  </a:moveTo>
                  <a:lnTo>
                    <a:pt x="609600" y="0"/>
                  </a:lnTo>
                  <a:lnTo>
                    <a:pt x="812800" y="201597"/>
                  </a:lnTo>
                  <a:lnTo>
                    <a:pt x="609600" y="403194"/>
                  </a:lnTo>
                  <a:lnTo>
                    <a:pt x="0" y="403194"/>
                  </a:lnTo>
                  <a:lnTo>
                    <a:pt x="203200" y="201597"/>
                  </a:lnTo>
                  <a:lnTo>
                    <a:pt x="0" y="0"/>
                  </a:lnTo>
                  <a:close/>
                </a:path>
              </a:pathLst>
            </a:custGeom>
            <a:solidFill>
              <a:srgbClr val="F7C91B"/>
            </a:solidFill>
          </p:spPr>
          <p:txBody>
            <a:bodyPr/>
            <a:lstStyle/>
            <a:p>
              <a:endParaRPr lang="en-US"/>
            </a:p>
          </p:txBody>
        </p:sp>
        <p:sp>
          <p:nvSpPr>
            <p:cNvPr id="16" name="TextBox 16"/>
            <p:cNvSpPr txBox="1"/>
            <p:nvPr/>
          </p:nvSpPr>
          <p:spPr>
            <a:xfrm>
              <a:off x="177800" y="-76200"/>
              <a:ext cx="558800" cy="479394"/>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766528" y="3024678"/>
            <a:ext cx="1492002" cy="630556"/>
          </a:xfrm>
          <a:prstGeom prst="rect">
            <a:avLst/>
          </a:prstGeom>
        </p:spPr>
        <p:txBody>
          <a:bodyPr lIns="0" tIns="0" rIns="0" bIns="0" rtlCol="0" anchor="t">
            <a:spAutoFit/>
          </a:bodyPr>
          <a:lstStyle/>
          <a:p>
            <a:pPr algn="ctr">
              <a:lnSpc>
                <a:spcPts val="4619"/>
              </a:lnSpc>
              <a:spcBef>
                <a:spcPct val="0"/>
              </a:spcBef>
            </a:pPr>
            <a:r>
              <a:rPr lang="en-US" sz="3299">
                <a:solidFill>
                  <a:srgbClr val="FFFFFF"/>
                </a:solidFill>
                <a:latin typeface="Calibri (MS) Light"/>
                <a:ea typeface="Calibri (MS) Light"/>
                <a:cs typeface="Calibri (MS) Light"/>
                <a:sym typeface="Calibri (MS) Light"/>
              </a:rPr>
              <a:t>SCHOOL </a:t>
            </a:r>
          </a:p>
        </p:txBody>
      </p:sp>
      <p:sp>
        <p:nvSpPr>
          <p:cNvPr id="18" name="TextBox 18"/>
          <p:cNvSpPr txBox="1"/>
          <p:nvPr/>
        </p:nvSpPr>
        <p:spPr>
          <a:xfrm>
            <a:off x="5513185" y="3024678"/>
            <a:ext cx="1215479" cy="647066"/>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Calibri (MS) Light"/>
                <a:ea typeface="Calibri (MS) Light"/>
                <a:cs typeface="Calibri (MS) Light"/>
                <a:sym typeface="Calibri (MS) Light"/>
              </a:rPr>
              <a:t>TITLE I </a:t>
            </a:r>
          </a:p>
        </p:txBody>
      </p:sp>
      <p:sp>
        <p:nvSpPr>
          <p:cNvPr id="19" name="TextBox 19"/>
          <p:cNvSpPr txBox="1"/>
          <p:nvPr/>
        </p:nvSpPr>
        <p:spPr>
          <a:xfrm>
            <a:off x="9031408" y="3024678"/>
            <a:ext cx="1408807" cy="630556"/>
          </a:xfrm>
          <a:prstGeom prst="rect">
            <a:avLst/>
          </a:prstGeom>
        </p:spPr>
        <p:txBody>
          <a:bodyPr lIns="0" tIns="0" rIns="0" bIns="0" rtlCol="0" anchor="t">
            <a:spAutoFit/>
          </a:bodyPr>
          <a:lstStyle/>
          <a:p>
            <a:pPr algn="ctr">
              <a:lnSpc>
                <a:spcPts val="4619"/>
              </a:lnSpc>
              <a:spcBef>
                <a:spcPct val="0"/>
              </a:spcBef>
            </a:pPr>
            <a:r>
              <a:rPr lang="en-US" sz="3299">
                <a:solidFill>
                  <a:srgbClr val="FFFFFF"/>
                </a:solidFill>
                <a:latin typeface="Calibri (MS) Light"/>
                <a:ea typeface="Calibri (MS) Light"/>
                <a:cs typeface="Calibri (MS) Light"/>
                <a:sym typeface="Calibri (MS) Light"/>
              </a:rPr>
              <a:t>PARENT </a:t>
            </a:r>
          </a:p>
        </p:txBody>
      </p:sp>
      <p:sp>
        <p:nvSpPr>
          <p:cNvPr id="20" name="TextBox 20"/>
          <p:cNvSpPr txBox="1"/>
          <p:nvPr/>
        </p:nvSpPr>
        <p:spPr>
          <a:xfrm>
            <a:off x="12578755" y="3024678"/>
            <a:ext cx="1537395" cy="647066"/>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Calibri (MS) Light"/>
                <a:ea typeface="Calibri (MS) Light"/>
                <a:cs typeface="Calibri (MS) Light"/>
                <a:sym typeface="Calibri (MS) Light"/>
              </a:rPr>
              <a:t>SCHOOL </a:t>
            </a:r>
          </a:p>
        </p:txBody>
      </p:sp>
      <p:sp>
        <p:nvSpPr>
          <p:cNvPr id="21" name="TextBox 21"/>
          <p:cNvSpPr txBox="1"/>
          <p:nvPr/>
        </p:nvSpPr>
        <p:spPr>
          <a:xfrm>
            <a:off x="1987790" y="4380996"/>
            <a:ext cx="2541480" cy="836930"/>
          </a:xfrm>
          <a:prstGeom prst="rect">
            <a:avLst/>
          </a:prstGeom>
        </p:spPr>
        <p:txBody>
          <a:bodyPr lIns="0" tIns="0" rIns="0" bIns="0" rtlCol="0" anchor="t">
            <a:spAutoFit/>
          </a:bodyPr>
          <a:lstStyle/>
          <a:p>
            <a:pPr algn="ctr">
              <a:lnSpc>
                <a:spcPts val="3219"/>
              </a:lnSpc>
              <a:spcBef>
                <a:spcPct val="0"/>
              </a:spcBef>
            </a:pPr>
            <a:r>
              <a:rPr lang="en-US" sz="2299" b="1">
                <a:solidFill>
                  <a:srgbClr val="FFFFFF"/>
                </a:solidFill>
                <a:latin typeface="Calibri (MS) Bold"/>
                <a:ea typeface="Calibri (MS) Bold"/>
                <a:cs typeface="Calibri (MS) Bold"/>
                <a:sym typeface="Calibri (MS) Bold"/>
              </a:rPr>
              <a:t>School Improvement Plan (SIP)</a:t>
            </a:r>
          </a:p>
        </p:txBody>
      </p:sp>
      <p:sp>
        <p:nvSpPr>
          <p:cNvPr id="22" name="TextBox 22"/>
          <p:cNvSpPr txBox="1"/>
          <p:nvPr/>
        </p:nvSpPr>
        <p:spPr>
          <a:xfrm>
            <a:off x="5353846" y="4239691"/>
            <a:ext cx="3018984" cy="1043306"/>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Title I Schoolwide Plan </a:t>
            </a:r>
          </a:p>
        </p:txBody>
      </p:sp>
      <p:sp>
        <p:nvSpPr>
          <p:cNvPr id="23" name="TextBox 23"/>
          <p:cNvSpPr txBox="1"/>
          <p:nvPr/>
        </p:nvSpPr>
        <p:spPr>
          <a:xfrm>
            <a:off x="9017558" y="4154833"/>
            <a:ext cx="2845313" cy="1236980"/>
          </a:xfrm>
          <a:prstGeom prst="rect">
            <a:avLst/>
          </a:prstGeom>
        </p:spPr>
        <p:txBody>
          <a:bodyPr lIns="0" tIns="0" rIns="0" bIns="0" rtlCol="0" anchor="t">
            <a:spAutoFit/>
          </a:bodyPr>
          <a:lstStyle/>
          <a:p>
            <a:pPr algn="ctr">
              <a:lnSpc>
                <a:spcPts val="3219"/>
              </a:lnSpc>
              <a:spcBef>
                <a:spcPct val="0"/>
              </a:spcBef>
            </a:pPr>
            <a:r>
              <a:rPr lang="en-US" sz="2299" b="1">
                <a:solidFill>
                  <a:srgbClr val="FFFFFF"/>
                </a:solidFill>
                <a:latin typeface="Calibri (MS) Bold"/>
                <a:ea typeface="Calibri (MS) Bold"/>
                <a:cs typeface="Calibri (MS) Bold"/>
                <a:sym typeface="Calibri (MS) Bold"/>
              </a:rPr>
              <a:t>Parent and Family Engagement Plan  (PFEP)</a:t>
            </a:r>
          </a:p>
        </p:txBody>
      </p:sp>
      <p:sp>
        <p:nvSpPr>
          <p:cNvPr id="24" name="TextBox 24"/>
          <p:cNvSpPr txBox="1"/>
          <p:nvPr/>
        </p:nvSpPr>
        <p:spPr>
          <a:xfrm>
            <a:off x="12849837" y="4145308"/>
            <a:ext cx="2840774" cy="953136"/>
          </a:xfrm>
          <a:prstGeom prst="rect">
            <a:avLst/>
          </a:prstGeom>
        </p:spPr>
        <p:txBody>
          <a:bodyPr lIns="0" tIns="0" rIns="0" bIns="0" rtlCol="0" anchor="t">
            <a:spAutoFit/>
          </a:bodyPr>
          <a:lstStyle/>
          <a:p>
            <a:pPr algn="ctr">
              <a:lnSpc>
                <a:spcPts val="3639"/>
              </a:lnSpc>
              <a:spcBef>
                <a:spcPct val="0"/>
              </a:spcBef>
            </a:pPr>
            <a:r>
              <a:rPr lang="en-US" sz="2599" b="1">
                <a:solidFill>
                  <a:srgbClr val="000000"/>
                </a:solidFill>
                <a:latin typeface="Calibri (MS) Bold"/>
                <a:ea typeface="Calibri (MS) Bold"/>
                <a:cs typeface="Calibri (MS) Bold"/>
                <a:sym typeface="Calibri (MS) Bold"/>
              </a:rPr>
              <a:t>School - Parent - Student Compact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633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7232996" y="6305"/>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14634" y="7469405"/>
            <a:ext cx="5230226" cy="2262073"/>
          </a:xfrm>
          <a:custGeom>
            <a:avLst/>
            <a:gdLst/>
            <a:ahLst/>
            <a:cxnLst/>
            <a:rect l="l" t="t" r="r" b="b"/>
            <a:pathLst>
              <a:path w="5230226" h="2262073">
                <a:moveTo>
                  <a:pt x="0" y="0"/>
                </a:moveTo>
                <a:lnTo>
                  <a:pt x="5230226" y="0"/>
                </a:lnTo>
                <a:lnTo>
                  <a:pt x="5230226" y="2262073"/>
                </a:lnTo>
                <a:lnTo>
                  <a:pt x="0" y="226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0" y="2765784"/>
            <a:ext cx="1886998" cy="1186450"/>
          </a:xfrm>
          <a:custGeom>
            <a:avLst/>
            <a:gdLst/>
            <a:ahLst/>
            <a:cxnLst/>
            <a:rect l="l" t="t" r="r" b="b"/>
            <a:pathLst>
              <a:path w="1886998" h="1186450">
                <a:moveTo>
                  <a:pt x="0" y="0"/>
                </a:moveTo>
                <a:lnTo>
                  <a:pt x="1886998" y="0"/>
                </a:lnTo>
                <a:lnTo>
                  <a:pt x="1886998" y="1186450"/>
                </a:lnTo>
                <a:lnTo>
                  <a:pt x="0" y="1186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772128" y="686337"/>
            <a:ext cx="15369111" cy="1535627"/>
          </a:xfrm>
          <a:prstGeom prst="rect">
            <a:avLst/>
          </a:prstGeom>
        </p:spPr>
        <p:txBody>
          <a:bodyPr lIns="0" tIns="0" rIns="0" bIns="0" rtlCol="0" anchor="t">
            <a:spAutoFit/>
          </a:bodyPr>
          <a:lstStyle/>
          <a:p>
            <a:pPr algn="ctr">
              <a:lnSpc>
                <a:spcPts val="6184"/>
              </a:lnSpc>
            </a:pPr>
            <a:r>
              <a:rPr lang="en-US" sz="4417">
                <a:solidFill>
                  <a:srgbClr val="F4B400"/>
                </a:solidFill>
                <a:latin typeface="ChaloopsW00-Bd"/>
                <a:ea typeface="ChaloopsW00-Bd"/>
                <a:cs typeface="ChaloopsW00-Bd"/>
                <a:sym typeface="ChaloopsW00-Bd"/>
              </a:rPr>
              <a:t>PARENT - SCHOOL - STUDENT </a:t>
            </a:r>
          </a:p>
          <a:p>
            <a:pPr algn="ctr">
              <a:lnSpc>
                <a:spcPts val="6184"/>
              </a:lnSpc>
              <a:spcBef>
                <a:spcPct val="0"/>
              </a:spcBef>
            </a:pPr>
            <a:r>
              <a:rPr lang="en-US" sz="4417">
                <a:solidFill>
                  <a:srgbClr val="F4B400"/>
                </a:solidFill>
                <a:latin typeface="ChaloopsW00-Bd"/>
                <a:ea typeface="ChaloopsW00-Bd"/>
                <a:cs typeface="ChaloopsW00-Bd"/>
                <a:sym typeface="ChaloopsW00-Bd"/>
              </a:rPr>
              <a:t>Compact</a:t>
            </a:r>
          </a:p>
        </p:txBody>
      </p:sp>
      <p:sp>
        <p:nvSpPr>
          <p:cNvPr id="7" name="TextBox 7"/>
          <p:cNvSpPr txBox="1"/>
          <p:nvPr/>
        </p:nvSpPr>
        <p:spPr>
          <a:xfrm>
            <a:off x="1715627" y="2164814"/>
            <a:ext cx="5508445" cy="5320861"/>
          </a:xfrm>
          <a:prstGeom prst="rect">
            <a:avLst/>
          </a:prstGeom>
        </p:spPr>
        <p:txBody>
          <a:bodyPr lIns="0" tIns="0" rIns="0" bIns="0" rtlCol="0" anchor="t">
            <a:spAutoFit/>
          </a:bodyPr>
          <a:lstStyle/>
          <a:p>
            <a:pPr algn="ctr">
              <a:lnSpc>
                <a:spcPts val="3664"/>
              </a:lnSpc>
              <a:spcBef>
                <a:spcPct val="0"/>
              </a:spcBef>
            </a:pPr>
            <a:r>
              <a:rPr lang="en-US" sz="2617">
                <a:solidFill>
                  <a:srgbClr val="FFFFFF"/>
                </a:solidFill>
                <a:latin typeface="Hero"/>
                <a:ea typeface="Hero"/>
                <a:cs typeface="Hero"/>
                <a:sym typeface="Hero"/>
              </a:rPr>
              <a:t>The purpose of the compact is to foster student achievement. By signing the Parent - School - Student Compact, (insert name of school here), teachers, staff, parents and students agree to work together to share the responsibility of helping students meet or exceed state, district and school academic goals. </a:t>
            </a:r>
          </a:p>
          <a:p>
            <a:pPr algn="ctr">
              <a:lnSpc>
                <a:spcPts val="6184"/>
              </a:lnSpc>
              <a:spcBef>
                <a:spcPct val="0"/>
              </a:spcBef>
            </a:pPr>
            <a:endParaRPr lang="en-US" sz="2617">
              <a:solidFill>
                <a:srgbClr val="FFFFFF"/>
              </a:solidFill>
              <a:latin typeface="Hero"/>
              <a:ea typeface="Hero"/>
              <a:cs typeface="Hero"/>
              <a:sym typeface="Hero"/>
            </a:endParaRPr>
          </a:p>
        </p:txBody>
      </p:sp>
      <p:sp>
        <p:nvSpPr>
          <p:cNvPr id="8" name="TextBox 8"/>
          <p:cNvSpPr txBox="1"/>
          <p:nvPr/>
        </p:nvSpPr>
        <p:spPr>
          <a:xfrm>
            <a:off x="11446284" y="1818801"/>
            <a:ext cx="5240834" cy="3498411"/>
          </a:xfrm>
          <a:prstGeom prst="rect">
            <a:avLst/>
          </a:prstGeom>
        </p:spPr>
        <p:txBody>
          <a:bodyPr lIns="0" tIns="0" rIns="0" bIns="0" rtlCol="0" anchor="t">
            <a:spAutoFit/>
          </a:bodyPr>
          <a:lstStyle/>
          <a:p>
            <a:pPr algn="ctr">
              <a:lnSpc>
                <a:spcPts val="3524"/>
              </a:lnSpc>
              <a:spcBef>
                <a:spcPct val="0"/>
              </a:spcBef>
            </a:pPr>
            <a:r>
              <a:rPr lang="en-US" sz="2517" dirty="0">
                <a:solidFill>
                  <a:srgbClr val="FFFFFF"/>
                </a:solidFill>
                <a:latin typeface="Hero"/>
                <a:ea typeface="Hero"/>
                <a:cs typeface="Hero"/>
                <a:sym typeface="Hero"/>
              </a:rPr>
              <a:t>The Parent - School - Student Compact is updated every year to include parent, student, teacher and staff input. Parent, Student, Teacher and Staff comments are welcome at any time during the year. </a:t>
            </a:r>
          </a:p>
          <a:p>
            <a:pPr algn="ctr">
              <a:lnSpc>
                <a:spcPts val="3524"/>
              </a:lnSpc>
              <a:spcBef>
                <a:spcPct val="0"/>
              </a:spcBef>
            </a:pPr>
            <a:endParaRPr lang="en-US" sz="2517" dirty="0">
              <a:solidFill>
                <a:srgbClr val="FFFFFF"/>
              </a:solidFill>
              <a:latin typeface="Hero"/>
              <a:ea typeface="Hero"/>
              <a:cs typeface="Hero"/>
              <a:sym typeface="Hero"/>
            </a:endParaRPr>
          </a:p>
        </p:txBody>
      </p:sp>
      <p:sp>
        <p:nvSpPr>
          <p:cNvPr id="9" name="TextBox 9"/>
          <p:cNvSpPr txBox="1"/>
          <p:nvPr/>
        </p:nvSpPr>
        <p:spPr>
          <a:xfrm>
            <a:off x="8435812" y="5746194"/>
            <a:ext cx="5256235" cy="2481335"/>
          </a:xfrm>
          <a:prstGeom prst="rect">
            <a:avLst/>
          </a:prstGeom>
        </p:spPr>
        <p:txBody>
          <a:bodyPr lIns="0" tIns="0" rIns="0" bIns="0" rtlCol="0" anchor="t">
            <a:spAutoFit/>
          </a:bodyPr>
          <a:lstStyle/>
          <a:p>
            <a:pPr algn="ctr">
              <a:lnSpc>
                <a:spcPts val="3804"/>
              </a:lnSpc>
              <a:spcBef>
                <a:spcPct val="0"/>
              </a:spcBef>
            </a:pPr>
            <a:r>
              <a:rPr lang="en-US" sz="2717" dirty="0">
                <a:solidFill>
                  <a:srgbClr val="E93732"/>
                </a:solidFill>
                <a:latin typeface="Hero"/>
                <a:ea typeface="Hero"/>
                <a:cs typeface="Hero"/>
                <a:sym typeface="Hero"/>
              </a:rPr>
              <a:t>Please review and sign your child’s Compact. </a:t>
            </a:r>
          </a:p>
          <a:p>
            <a:pPr algn="ctr">
              <a:lnSpc>
                <a:spcPts val="3804"/>
              </a:lnSpc>
              <a:spcBef>
                <a:spcPct val="0"/>
              </a:spcBef>
            </a:pPr>
            <a:endParaRPr lang="en-US" sz="2717" dirty="0">
              <a:solidFill>
                <a:srgbClr val="E93732"/>
              </a:solidFill>
              <a:latin typeface="Hero"/>
              <a:ea typeface="Hero"/>
              <a:cs typeface="Hero"/>
              <a:sym typeface="Hero"/>
            </a:endParaRPr>
          </a:p>
          <a:p>
            <a:pPr algn="ctr">
              <a:lnSpc>
                <a:spcPts val="3804"/>
              </a:lnSpc>
              <a:spcBef>
                <a:spcPct val="0"/>
              </a:spcBef>
            </a:pPr>
            <a:r>
              <a:rPr lang="en-US" sz="2717" dirty="0">
                <a:solidFill>
                  <a:srgbClr val="E93732"/>
                </a:solidFill>
                <a:latin typeface="Hero"/>
                <a:ea typeface="Hero"/>
                <a:cs typeface="Hero"/>
                <a:sym typeface="Hero"/>
              </a:rPr>
              <a:t>Our GOAL is to receive 100% signed compacts! </a:t>
            </a:r>
          </a:p>
          <a:p>
            <a:pPr algn="ctr">
              <a:lnSpc>
                <a:spcPts val="304"/>
              </a:lnSpc>
              <a:spcBef>
                <a:spcPct val="0"/>
              </a:spcBef>
            </a:pPr>
            <a:endParaRPr lang="en-US" sz="2717" dirty="0">
              <a:solidFill>
                <a:srgbClr val="E93732"/>
              </a:solidFill>
              <a:latin typeface="Hero"/>
              <a:ea typeface="Hero"/>
              <a:cs typeface="Hero"/>
              <a:sym typeface="Hero"/>
            </a:endParaRPr>
          </a:p>
        </p:txBody>
      </p:sp>
      <p:sp>
        <p:nvSpPr>
          <p:cNvPr id="10" name="Freeform 10"/>
          <p:cNvSpPr/>
          <p:nvPr/>
        </p:nvSpPr>
        <p:spPr>
          <a:xfrm>
            <a:off x="9176932" y="2583138"/>
            <a:ext cx="1886998" cy="1186450"/>
          </a:xfrm>
          <a:custGeom>
            <a:avLst/>
            <a:gdLst/>
            <a:ahLst/>
            <a:cxnLst/>
            <a:rect l="l" t="t" r="r" b="b"/>
            <a:pathLst>
              <a:path w="1886998" h="1186450">
                <a:moveTo>
                  <a:pt x="0" y="0"/>
                </a:moveTo>
                <a:lnTo>
                  <a:pt x="1886998" y="0"/>
                </a:lnTo>
                <a:lnTo>
                  <a:pt x="1886998" y="1186451"/>
                </a:lnTo>
                <a:lnTo>
                  <a:pt x="0" y="11864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8578FD0F-CC2C-6BE4-A2BD-43B6925081C5}"/>
              </a:ext>
            </a:extLst>
          </p:cNvPr>
          <p:cNvPicPr>
            <a:picLocks noChangeAspect="1"/>
          </p:cNvPicPr>
          <p:nvPr/>
        </p:nvPicPr>
        <p:blipFill>
          <a:blip r:embed="rId10"/>
          <a:stretch>
            <a:fillRect/>
          </a:stretch>
        </p:blipFill>
        <p:spPr>
          <a:xfrm>
            <a:off x="14447049" y="4969924"/>
            <a:ext cx="3675469" cy="415048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7232996" y="6305"/>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34637" y="3461303"/>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7609785" y="3178093"/>
            <a:ext cx="10150713" cy="4681221"/>
          </a:xfrm>
          <a:prstGeom prst="rect">
            <a:avLst/>
          </a:prstGeom>
        </p:spPr>
        <p:txBody>
          <a:bodyPr lIns="0" tIns="0" rIns="0" bIns="0" rtlCol="0" anchor="t">
            <a:spAutoFit/>
          </a:bodyPr>
          <a:lstStyle/>
          <a:p>
            <a:pPr algn="l">
              <a:lnSpc>
                <a:spcPts val="4374"/>
              </a:lnSpc>
              <a:spcBef>
                <a:spcPct val="0"/>
              </a:spcBef>
            </a:pPr>
            <a:r>
              <a:rPr lang="en-US" sz="3124">
                <a:solidFill>
                  <a:srgbClr val="FFFFFF"/>
                </a:solidFill>
                <a:latin typeface="Hero"/>
                <a:ea typeface="Hero"/>
                <a:cs typeface="Hero"/>
                <a:sym typeface="Hero"/>
              </a:rPr>
              <a:t>The PFEP Sections include information about the following: </a:t>
            </a:r>
          </a:p>
          <a:p>
            <a:pPr algn="l">
              <a:lnSpc>
                <a:spcPts val="3534"/>
              </a:lnSpc>
              <a:spcBef>
                <a:spcPct val="0"/>
              </a:spcBef>
            </a:pPr>
            <a:endParaRPr lang="en-US" sz="3124">
              <a:solidFill>
                <a:srgbClr val="FFFFFF"/>
              </a:solidFill>
              <a:latin typeface="Hero"/>
              <a:ea typeface="Hero"/>
              <a:cs typeface="Hero"/>
              <a:sym typeface="Hero"/>
            </a:endParaRPr>
          </a:p>
          <a:p>
            <a:pPr algn="l">
              <a:lnSpc>
                <a:spcPts val="3534"/>
              </a:lnSpc>
              <a:spcBef>
                <a:spcPct val="0"/>
              </a:spcBef>
            </a:pPr>
            <a:r>
              <a:rPr lang="en-US" sz="2524">
                <a:solidFill>
                  <a:srgbClr val="FFFFFF"/>
                </a:solidFill>
                <a:latin typeface="Hero"/>
                <a:ea typeface="Hero"/>
                <a:cs typeface="Hero"/>
                <a:sym typeface="Hero"/>
              </a:rPr>
              <a:t>•Parent trainings to increase student achievement</a:t>
            </a:r>
          </a:p>
          <a:p>
            <a:pPr algn="l">
              <a:lnSpc>
                <a:spcPts val="3534"/>
              </a:lnSpc>
              <a:spcBef>
                <a:spcPct val="0"/>
              </a:spcBef>
            </a:pPr>
            <a:r>
              <a:rPr lang="en-US" sz="2524">
                <a:solidFill>
                  <a:srgbClr val="FFFFFF"/>
                </a:solidFill>
                <a:latin typeface="Hero"/>
                <a:ea typeface="Hero"/>
                <a:cs typeface="Hero"/>
                <a:sym typeface="Hero"/>
              </a:rPr>
              <a:t>•Staff trainings for engaging parents</a:t>
            </a:r>
          </a:p>
          <a:p>
            <a:pPr algn="l">
              <a:lnSpc>
                <a:spcPts val="3534"/>
              </a:lnSpc>
              <a:spcBef>
                <a:spcPct val="0"/>
              </a:spcBef>
            </a:pPr>
            <a:r>
              <a:rPr lang="en-US" sz="2524">
                <a:solidFill>
                  <a:srgbClr val="FFFFFF"/>
                </a:solidFill>
                <a:latin typeface="Hero"/>
                <a:ea typeface="Hero"/>
                <a:cs typeface="Hero"/>
                <a:sym typeface="Hero"/>
              </a:rPr>
              <a:t>•Communication methods between home and school</a:t>
            </a:r>
          </a:p>
          <a:p>
            <a:pPr algn="l">
              <a:lnSpc>
                <a:spcPts val="3534"/>
              </a:lnSpc>
              <a:spcBef>
                <a:spcPct val="0"/>
              </a:spcBef>
            </a:pPr>
            <a:r>
              <a:rPr lang="en-US" sz="2524">
                <a:solidFill>
                  <a:srgbClr val="FFFFFF"/>
                </a:solidFill>
                <a:latin typeface="Hero"/>
                <a:ea typeface="Hero"/>
                <a:cs typeface="Hero"/>
                <a:sym typeface="Hero"/>
              </a:rPr>
              <a:t>•Flexible meeting times</a:t>
            </a:r>
          </a:p>
          <a:p>
            <a:pPr algn="l">
              <a:lnSpc>
                <a:spcPts val="3534"/>
              </a:lnSpc>
              <a:spcBef>
                <a:spcPct val="0"/>
              </a:spcBef>
            </a:pPr>
            <a:r>
              <a:rPr lang="en-US" sz="2524">
                <a:solidFill>
                  <a:srgbClr val="FFFFFF"/>
                </a:solidFill>
                <a:latin typeface="Hero"/>
                <a:ea typeface="Hero"/>
                <a:cs typeface="Hero"/>
                <a:sym typeface="Hero"/>
              </a:rPr>
              <a:t>•Accessibility for parents</a:t>
            </a:r>
          </a:p>
          <a:p>
            <a:pPr algn="l">
              <a:lnSpc>
                <a:spcPts val="3534"/>
              </a:lnSpc>
              <a:spcBef>
                <a:spcPct val="0"/>
              </a:spcBef>
            </a:pPr>
            <a:r>
              <a:rPr lang="en-US" sz="2524">
                <a:solidFill>
                  <a:srgbClr val="FFFFFF"/>
                </a:solidFill>
                <a:latin typeface="Hero"/>
                <a:ea typeface="Hero"/>
                <a:cs typeface="Hero"/>
                <a:sym typeface="Hero"/>
              </a:rPr>
              <a:t>•Coordinating with other Federal Programs</a:t>
            </a:r>
          </a:p>
          <a:p>
            <a:pPr algn="ctr">
              <a:lnSpc>
                <a:spcPts val="3534"/>
              </a:lnSpc>
              <a:spcBef>
                <a:spcPct val="0"/>
              </a:spcBef>
            </a:pPr>
            <a:endParaRPr lang="en-US" sz="2524">
              <a:solidFill>
                <a:srgbClr val="FFFFFF"/>
              </a:solidFill>
              <a:latin typeface="Hero"/>
              <a:ea typeface="Hero"/>
              <a:cs typeface="Hero"/>
              <a:sym typeface="Hero"/>
            </a:endParaRPr>
          </a:p>
        </p:txBody>
      </p:sp>
      <p:sp>
        <p:nvSpPr>
          <p:cNvPr id="6" name="TextBox 6"/>
          <p:cNvSpPr txBox="1"/>
          <p:nvPr/>
        </p:nvSpPr>
        <p:spPr>
          <a:xfrm>
            <a:off x="0" y="412728"/>
            <a:ext cx="7124772" cy="862967"/>
          </a:xfrm>
          <a:prstGeom prst="rect">
            <a:avLst/>
          </a:prstGeom>
        </p:spPr>
        <p:txBody>
          <a:bodyPr lIns="0" tIns="0" rIns="0" bIns="0" rtlCol="0" anchor="t">
            <a:spAutoFit/>
          </a:bodyPr>
          <a:lstStyle/>
          <a:p>
            <a:pPr algn="ctr">
              <a:lnSpc>
                <a:spcPts val="7034"/>
              </a:lnSpc>
              <a:spcBef>
                <a:spcPct val="0"/>
              </a:spcBef>
            </a:pPr>
            <a:r>
              <a:rPr lang="en-US" sz="5024" dirty="0">
                <a:solidFill>
                  <a:srgbClr val="F7C91B"/>
                </a:solidFill>
                <a:latin typeface="ChaloopsW00-Bd"/>
                <a:ea typeface="ChaloopsW00-Bd"/>
                <a:cs typeface="ChaloopsW00-Bd"/>
                <a:sym typeface="ChaloopsW00-Bd"/>
              </a:rPr>
              <a:t>Parent and Family </a:t>
            </a:r>
          </a:p>
        </p:txBody>
      </p:sp>
      <p:sp>
        <p:nvSpPr>
          <p:cNvPr id="7" name="TextBox 7"/>
          <p:cNvSpPr txBox="1"/>
          <p:nvPr/>
        </p:nvSpPr>
        <p:spPr>
          <a:xfrm>
            <a:off x="5588272" y="334741"/>
            <a:ext cx="7096869" cy="860427"/>
          </a:xfrm>
          <a:prstGeom prst="rect">
            <a:avLst/>
          </a:prstGeom>
        </p:spPr>
        <p:txBody>
          <a:bodyPr lIns="0" tIns="0" rIns="0" bIns="0" rtlCol="0" anchor="t">
            <a:spAutoFit/>
          </a:bodyPr>
          <a:lstStyle/>
          <a:p>
            <a:pPr algn="ctr">
              <a:lnSpc>
                <a:spcPts val="7174"/>
              </a:lnSpc>
              <a:spcBef>
                <a:spcPct val="0"/>
              </a:spcBef>
            </a:pPr>
            <a:r>
              <a:rPr lang="en-US" sz="5124" dirty="0">
                <a:solidFill>
                  <a:srgbClr val="EE4867"/>
                </a:solidFill>
                <a:latin typeface="ChaloopsW00-Bd"/>
                <a:ea typeface="ChaloopsW00-Bd"/>
                <a:cs typeface="ChaloopsW00-Bd"/>
                <a:sym typeface="ChaloopsW00-Bd"/>
              </a:rPr>
              <a:t>Engagement Plan (PFEP)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7076532" y="168179"/>
            <a:ext cx="1066700" cy="1038699"/>
          </a:xfrm>
          <a:custGeom>
            <a:avLst/>
            <a:gdLst/>
            <a:ahLst/>
            <a:cxnLst/>
            <a:rect l="l" t="t" r="r" b="b"/>
            <a:pathLst>
              <a:path w="1066700" h="1038699">
                <a:moveTo>
                  <a:pt x="0" y="0"/>
                </a:moveTo>
                <a:lnTo>
                  <a:pt x="1066700" y="0"/>
                </a:lnTo>
                <a:lnTo>
                  <a:pt x="1066700" y="1038699"/>
                </a:lnTo>
                <a:lnTo>
                  <a:pt x="0" y="1038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66027" y="6359319"/>
            <a:ext cx="5373458" cy="3039627"/>
          </a:xfrm>
          <a:custGeom>
            <a:avLst/>
            <a:gdLst/>
            <a:ahLst/>
            <a:cxnLst/>
            <a:rect l="l" t="t" r="r" b="b"/>
            <a:pathLst>
              <a:path w="5373458" h="3039627">
                <a:moveTo>
                  <a:pt x="0" y="0"/>
                </a:moveTo>
                <a:lnTo>
                  <a:pt x="5373457" y="0"/>
                </a:lnTo>
                <a:lnTo>
                  <a:pt x="5373457" y="3039627"/>
                </a:lnTo>
                <a:lnTo>
                  <a:pt x="0" y="3039627"/>
                </a:lnTo>
                <a:lnTo>
                  <a:pt x="0" y="0"/>
                </a:lnTo>
                <a:close/>
              </a:path>
            </a:pathLst>
          </a:custGeom>
          <a:blipFill>
            <a:blip r:embed="rId6"/>
            <a:stretch>
              <a:fillRect/>
            </a:stretch>
          </a:blipFill>
        </p:spPr>
        <p:txBody>
          <a:bodyPr/>
          <a:lstStyle/>
          <a:p>
            <a:endParaRPr lang="en-US"/>
          </a:p>
        </p:txBody>
      </p:sp>
      <p:sp>
        <p:nvSpPr>
          <p:cNvPr id="5" name="Freeform 5"/>
          <p:cNvSpPr/>
          <p:nvPr/>
        </p:nvSpPr>
        <p:spPr>
          <a:xfrm>
            <a:off x="913173" y="2860422"/>
            <a:ext cx="5226311" cy="3304665"/>
          </a:xfrm>
          <a:custGeom>
            <a:avLst/>
            <a:gdLst/>
            <a:ahLst/>
            <a:cxnLst/>
            <a:rect l="l" t="t" r="r" b="b"/>
            <a:pathLst>
              <a:path w="5226311" h="3304665">
                <a:moveTo>
                  <a:pt x="0" y="0"/>
                </a:moveTo>
                <a:lnTo>
                  <a:pt x="5226311" y="0"/>
                </a:lnTo>
                <a:lnTo>
                  <a:pt x="5226311" y="3304665"/>
                </a:lnTo>
                <a:lnTo>
                  <a:pt x="0" y="3304665"/>
                </a:lnTo>
                <a:lnTo>
                  <a:pt x="0" y="0"/>
                </a:lnTo>
                <a:close/>
              </a:path>
            </a:pathLst>
          </a:custGeom>
          <a:blipFill>
            <a:blip r:embed="rId7"/>
            <a:stretch>
              <a:fillRect t="-2683" b="-2683"/>
            </a:stretch>
          </a:blipFill>
        </p:spPr>
        <p:txBody>
          <a:bodyPr/>
          <a:lstStyle/>
          <a:p>
            <a:endParaRPr lang="en-US"/>
          </a:p>
        </p:txBody>
      </p:sp>
      <p:sp>
        <p:nvSpPr>
          <p:cNvPr id="6" name="TextBox 6"/>
          <p:cNvSpPr txBox="1"/>
          <p:nvPr/>
        </p:nvSpPr>
        <p:spPr>
          <a:xfrm>
            <a:off x="0" y="208738"/>
            <a:ext cx="11746541" cy="2457452"/>
          </a:xfrm>
          <a:prstGeom prst="rect">
            <a:avLst/>
          </a:prstGeom>
        </p:spPr>
        <p:txBody>
          <a:bodyPr lIns="0" tIns="0" rIns="0" bIns="0" rtlCol="0" anchor="t">
            <a:spAutoFit/>
          </a:bodyPr>
          <a:lstStyle/>
          <a:p>
            <a:pPr algn="l">
              <a:lnSpc>
                <a:spcPts val="6334"/>
              </a:lnSpc>
            </a:pPr>
            <a:r>
              <a:rPr lang="en-US" sz="4524">
                <a:solidFill>
                  <a:srgbClr val="FFFFFF"/>
                </a:solidFill>
                <a:latin typeface="Canva Student Font"/>
                <a:ea typeface="Canva Student Font"/>
                <a:cs typeface="Canva Student Font"/>
                <a:sym typeface="Canva Student Font"/>
              </a:rPr>
              <a:t>Opportunity for two-way communication</a:t>
            </a:r>
          </a:p>
          <a:p>
            <a:pPr algn="ctr">
              <a:lnSpc>
                <a:spcPts val="6054"/>
              </a:lnSpc>
            </a:pPr>
            <a:endParaRPr lang="en-US" sz="4524">
              <a:solidFill>
                <a:srgbClr val="FFFFFF"/>
              </a:solidFill>
              <a:latin typeface="Canva Student Font"/>
              <a:ea typeface="Canva Student Font"/>
              <a:cs typeface="Canva Student Font"/>
              <a:sym typeface="Canva Student Font"/>
            </a:endParaRPr>
          </a:p>
          <a:p>
            <a:pPr algn="ctr">
              <a:lnSpc>
                <a:spcPts val="7314"/>
              </a:lnSpc>
              <a:spcBef>
                <a:spcPct val="0"/>
              </a:spcBef>
            </a:pPr>
            <a:r>
              <a:rPr lang="en-US" sz="5224">
                <a:solidFill>
                  <a:srgbClr val="F4B400"/>
                </a:solidFill>
                <a:latin typeface="ChaloopsW00-Bd"/>
                <a:ea typeface="ChaloopsW00-Bd"/>
                <a:cs typeface="ChaloopsW00-Bd"/>
                <a:sym typeface="ChaloopsW00-Bd"/>
              </a:rPr>
              <a:t>ENGAGEMENT TIP!!! </a:t>
            </a:r>
          </a:p>
        </p:txBody>
      </p:sp>
      <p:sp>
        <p:nvSpPr>
          <p:cNvPr id="7" name="TextBox 7"/>
          <p:cNvSpPr txBox="1"/>
          <p:nvPr/>
        </p:nvSpPr>
        <p:spPr>
          <a:xfrm>
            <a:off x="7235705" y="3217830"/>
            <a:ext cx="8529616" cy="3110595"/>
          </a:xfrm>
          <a:prstGeom prst="rect">
            <a:avLst/>
          </a:prstGeom>
        </p:spPr>
        <p:txBody>
          <a:bodyPr lIns="0" tIns="0" rIns="0" bIns="0" rtlCol="0" anchor="t">
            <a:spAutoFit/>
          </a:bodyPr>
          <a:lstStyle/>
          <a:p>
            <a:pPr algn="ctr">
              <a:lnSpc>
                <a:spcPts val="3534"/>
              </a:lnSpc>
              <a:spcBef>
                <a:spcPct val="0"/>
              </a:spcBef>
            </a:pPr>
            <a:r>
              <a:rPr lang="en-US" sz="2524" dirty="0">
                <a:solidFill>
                  <a:srgbClr val="FFFFFF"/>
                </a:solidFill>
                <a:latin typeface="Hero"/>
                <a:ea typeface="Hero"/>
                <a:cs typeface="Hero"/>
                <a:sym typeface="Hero"/>
              </a:rPr>
              <a:t>As mentioned in previous slide, the PFEP ensures to provide families with flexible meeting times. </a:t>
            </a:r>
          </a:p>
          <a:p>
            <a:pPr algn="ctr">
              <a:lnSpc>
                <a:spcPts val="3534"/>
              </a:lnSpc>
              <a:spcBef>
                <a:spcPct val="0"/>
              </a:spcBef>
            </a:pPr>
            <a:endParaRPr lang="en-US" sz="2524" dirty="0">
              <a:solidFill>
                <a:srgbClr val="FFFFFF"/>
              </a:solidFill>
              <a:latin typeface="Hero"/>
              <a:ea typeface="Hero"/>
              <a:cs typeface="Hero"/>
              <a:sym typeface="Hero"/>
            </a:endParaRPr>
          </a:p>
          <a:p>
            <a:pPr algn="ctr">
              <a:lnSpc>
                <a:spcPts val="3534"/>
              </a:lnSpc>
              <a:spcBef>
                <a:spcPct val="0"/>
              </a:spcBef>
            </a:pPr>
            <a:r>
              <a:rPr lang="en-US" sz="2524" dirty="0">
                <a:solidFill>
                  <a:srgbClr val="FFFFFF"/>
                </a:solidFill>
                <a:latin typeface="Hero"/>
                <a:ea typeface="Hero"/>
                <a:cs typeface="Hero"/>
                <a:sym typeface="Hero"/>
              </a:rPr>
              <a:t>Survey coming in weekly message in the next two weeks. </a:t>
            </a:r>
          </a:p>
          <a:p>
            <a:pPr algn="ctr">
              <a:lnSpc>
                <a:spcPts val="3534"/>
              </a:lnSpc>
              <a:spcBef>
                <a:spcPct val="0"/>
              </a:spcBef>
            </a:pPr>
            <a:endParaRPr lang="en-US" sz="2524" dirty="0">
              <a:solidFill>
                <a:srgbClr val="FFFFFF"/>
              </a:solidFill>
              <a:latin typeface="Hero"/>
              <a:ea typeface="Hero"/>
              <a:cs typeface="Hero"/>
              <a:sym typeface="Hero"/>
            </a:endParaRPr>
          </a:p>
          <a:p>
            <a:pPr algn="ctr">
              <a:lnSpc>
                <a:spcPts val="3534"/>
              </a:lnSpc>
              <a:spcBef>
                <a:spcPct val="0"/>
              </a:spcBef>
            </a:pPr>
            <a:endParaRPr lang="en-US" sz="2524" dirty="0">
              <a:solidFill>
                <a:srgbClr val="FFFFFF"/>
              </a:solidFill>
              <a:latin typeface="Hero"/>
              <a:ea typeface="Hero"/>
              <a:cs typeface="Hero"/>
              <a:sym typeface="Her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600" y="14341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7232996" y="6305"/>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63702" y="143410"/>
            <a:ext cx="3784111" cy="4097083"/>
          </a:xfrm>
          <a:custGeom>
            <a:avLst/>
            <a:gdLst/>
            <a:ahLst/>
            <a:cxnLst/>
            <a:rect l="l" t="t" r="r" b="b"/>
            <a:pathLst>
              <a:path w="3784111" h="4097083">
                <a:moveTo>
                  <a:pt x="0" y="0"/>
                </a:moveTo>
                <a:lnTo>
                  <a:pt x="3784112" y="0"/>
                </a:lnTo>
                <a:lnTo>
                  <a:pt x="3784112" y="4097084"/>
                </a:lnTo>
                <a:lnTo>
                  <a:pt x="0" y="4097084"/>
                </a:lnTo>
                <a:lnTo>
                  <a:pt x="0" y="0"/>
                </a:lnTo>
                <a:close/>
              </a:path>
            </a:pathLst>
          </a:custGeom>
          <a:blipFill>
            <a:blip r:embed="rId6"/>
            <a:stretch>
              <a:fillRect/>
            </a:stretch>
          </a:blipFill>
        </p:spPr>
        <p:txBody>
          <a:bodyPr/>
          <a:lstStyle/>
          <a:p>
            <a:endParaRPr lang="en-US"/>
          </a:p>
        </p:txBody>
      </p:sp>
      <p:sp>
        <p:nvSpPr>
          <p:cNvPr id="5" name="Freeform 5"/>
          <p:cNvSpPr/>
          <p:nvPr/>
        </p:nvSpPr>
        <p:spPr>
          <a:xfrm rot="467551">
            <a:off x="13302759" y="6175477"/>
            <a:ext cx="4141276" cy="2759125"/>
          </a:xfrm>
          <a:custGeom>
            <a:avLst/>
            <a:gdLst/>
            <a:ahLst/>
            <a:cxnLst/>
            <a:rect l="l" t="t" r="r" b="b"/>
            <a:pathLst>
              <a:path w="4141276" h="2759125">
                <a:moveTo>
                  <a:pt x="0" y="0"/>
                </a:moveTo>
                <a:lnTo>
                  <a:pt x="4141276" y="0"/>
                </a:lnTo>
                <a:lnTo>
                  <a:pt x="4141276" y="2759125"/>
                </a:lnTo>
                <a:lnTo>
                  <a:pt x="0" y="2759125"/>
                </a:lnTo>
                <a:lnTo>
                  <a:pt x="0" y="0"/>
                </a:lnTo>
                <a:close/>
              </a:path>
            </a:pathLst>
          </a:custGeom>
          <a:blipFill>
            <a:blip r:embed="rId7"/>
            <a:stretch>
              <a:fillRect/>
            </a:stretch>
          </a:blipFill>
        </p:spPr>
        <p:txBody>
          <a:bodyPr/>
          <a:lstStyle/>
          <a:p>
            <a:endParaRPr lang="en-US"/>
          </a:p>
        </p:txBody>
      </p:sp>
      <p:sp>
        <p:nvSpPr>
          <p:cNvPr id="6" name="Freeform 6"/>
          <p:cNvSpPr/>
          <p:nvPr/>
        </p:nvSpPr>
        <p:spPr>
          <a:xfrm rot="-662124">
            <a:off x="422358" y="5956240"/>
            <a:ext cx="4211214" cy="2805721"/>
          </a:xfrm>
          <a:custGeom>
            <a:avLst/>
            <a:gdLst/>
            <a:ahLst/>
            <a:cxnLst/>
            <a:rect l="l" t="t" r="r" b="b"/>
            <a:pathLst>
              <a:path w="4211214" h="2805721">
                <a:moveTo>
                  <a:pt x="0" y="0"/>
                </a:moveTo>
                <a:lnTo>
                  <a:pt x="4211214" y="0"/>
                </a:lnTo>
                <a:lnTo>
                  <a:pt x="4211214" y="2805721"/>
                </a:lnTo>
                <a:lnTo>
                  <a:pt x="0" y="2805721"/>
                </a:lnTo>
                <a:lnTo>
                  <a:pt x="0" y="0"/>
                </a:lnTo>
                <a:close/>
              </a:path>
            </a:pathLst>
          </a:custGeom>
          <a:blipFill>
            <a:blip r:embed="rId8"/>
            <a:stretch>
              <a:fillRect/>
            </a:stretch>
          </a:blipFill>
        </p:spPr>
        <p:txBody>
          <a:bodyPr/>
          <a:lstStyle/>
          <a:p>
            <a:endParaRPr lang="en-US"/>
          </a:p>
        </p:txBody>
      </p:sp>
      <p:sp>
        <p:nvSpPr>
          <p:cNvPr id="7" name="Freeform 7"/>
          <p:cNvSpPr/>
          <p:nvPr/>
        </p:nvSpPr>
        <p:spPr>
          <a:xfrm>
            <a:off x="12756535" y="1656531"/>
            <a:ext cx="5233724" cy="3486969"/>
          </a:xfrm>
          <a:custGeom>
            <a:avLst/>
            <a:gdLst/>
            <a:ahLst/>
            <a:cxnLst/>
            <a:rect l="l" t="t" r="r" b="b"/>
            <a:pathLst>
              <a:path w="5233724" h="3486969">
                <a:moveTo>
                  <a:pt x="0" y="0"/>
                </a:moveTo>
                <a:lnTo>
                  <a:pt x="5233724" y="0"/>
                </a:lnTo>
                <a:lnTo>
                  <a:pt x="5233724" y="3486969"/>
                </a:lnTo>
                <a:lnTo>
                  <a:pt x="0" y="3486969"/>
                </a:lnTo>
                <a:lnTo>
                  <a:pt x="0" y="0"/>
                </a:lnTo>
                <a:close/>
              </a:path>
            </a:pathLst>
          </a:custGeom>
          <a:blipFill>
            <a:blip r:embed="rId9"/>
            <a:stretch>
              <a:fillRect/>
            </a:stretch>
          </a:blipFill>
        </p:spPr>
        <p:txBody>
          <a:bodyPr/>
          <a:lstStyle/>
          <a:p>
            <a:endParaRPr lang="en-US"/>
          </a:p>
        </p:txBody>
      </p:sp>
      <p:sp>
        <p:nvSpPr>
          <p:cNvPr id="8" name="TextBox 8"/>
          <p:cNvSpPr txBox="1"/>
          <p:nvPr/>
        </p:nvSpPr>
        <p:spPr>
          <a:xfrm>
            <a:off x="5197032" y="1257300"/>
            <a:ext cx="7559503" cy="9955482"/>
          </a:xfrm>
          <a:prstGeom prst="rect">
            <a:avLst/>
          </a:prstGeom>
        </p:spPr>
        <p:txBody>
          <a:bodyPr wrap="square" lIns="0" tIns="0" rIns="0" bIns="0" rtlCol="0" anchor="t">
            <a:spAutoFit/>
          </a:bodyPr>
          <a:lstStyle/>
          <a:p>
            <a:pPr algn="ctr">
              <a:lnSpc>
                <a:spcPts val="5216"/>
              </a:lnSpc>
              <a:spcBef>
                <a:spcPct val="0"/>
              </a:spcBef>
            </a:pPr>
            <a:r>
              <a:rPr lang="en-US" sz="3725" dirty="0">
                <a:solidFill>
                  <a:srgbClr val="FFFFFF"/>
                </a:solidFill>
                <a:latin typeface="Hero"/>
                <a:ea typeface="Hero"/>
                <a:cs typeface="Hero"/>
                <a:sym typeface="Hero"/>
              </a:rPr>
              <a:t>Florida Benchmark for Excellent Student Thinking Standards (B.E.S.T). You may read more information by visiting, </a:t>
            </a:r>
            <a:r>
              <a:rPr lang="en-US" sz="3725" u="sng" dirty="0">
                <a:solidFill>
                  <a:srgbClr val="0000FF"/>
                </a:solidFill>
                <a:latin typeface="Hero"/>
                <a:ea typeface="Hero"/>
                <a:cs typeface="Hero"/>
                <a:sym typeface="Hero"/>
                <a:hlinkClick r:id="rId10" tooltip="http://www.fldoe.org">
                  <a:extLst>
                    <a:ext uri="{A12FA001-AC4F-418D-AE19-62706E023703}">
                      <ahyp:hlinkClr xmlns:ahyp="http://schemas.microsoft.com/office/drawing/2018/hyperlinkcolor" val="tx"/>
                    </a:ext>
                  </a:extLst>
                </a:hlinkClick>
              </a:rPr>
              <a:t>www.fldoe.org</a:t>
            </a:r>
          </a:p>
          <a:p>
            <a:pPr algn="ctr">
              <a:lnSpc>
                <a:spcPts val="5216"/>
              </a:lnSpc>
              <a:spcBef>
                <a:spcPct val="0"/>
              </a:spcBef>
            </a:pPr>
            <a:endParaRPr lang="en-US" u="sng" dirty="0">
              <a:solidFill>
                <a:srgbClr val="0000FF"/>
              </a:solidFill>
              <a:latin typeface="Hero"/>
              <a:ea typeface="Hero"/>
              <a:cs typeface="Hero"/>
              <a:sym typeface="Hero"/>
              <a:hlinkClick r:id="rId10" tooltip="http://www.fldoe.org">
                <a:extLst>
                  <a:ext uri="{A12FA001-AC4F-418D-AE19-62706E023703}">
                    <ahyp:hlinkClr xmlns:ahyp="http://schemas.microsoft.com/office/drawing/2018/hyperlinkcolor" val="tx"/>
                  </a:ext>
                </a:extLst>
              </a:hlinkClick>
            </a:endParaRPr>
          </a:p>
          <a:p>
            <a:pPr algn="ctr">
              <a:lnSpc>
                <a:spcPts val="5216"/>
              </a:lnSpc>
              <a:spcBef>
                <a:spcPct val="0"/>
              </a:spcBef>
            </a:pPr>
            <a:r>
              <a:rPr lang="en-US" sz="3725" dirty="0">
                <a:solidFill>
                  <a:srgbClr val="FFFFFF"/>
                </a:solidFill>
                <a:latin typeface="Hero"/>
                <a:sym typeface="Hero"/>
                <a:hlinkClick r:id="rId10" tooltip="http://www.fldoe.org">
                  <a:extLst>
                    <a:ext uri="{A12FA001-AC4F-418D-AE19-62706E023703}">
                      <ahyp:hlinkClr xmlns:ahyp="http://schemas.microsoft.com/office/drawing/2018/hyperlinkcolor" val="tx"/>
                    </a:ext>
                  </a:extLst>
                </a:hlinkClick>
              </a:rPr>
              <a:t>FAST Assessment Grades 3-5</a:t>
            </a:r>
          </a:p>
          <a:p>
            <a:pPr algn="ctr">
              <a:lnSpc>
                <a:spcPts val="5216"/>
              </a:lnSpc>
              <a:spcBef>
                <a:spcPct val="0"/>
              </a:spcBef>
            </a:pPr>
            <a:r>
              <a:rPr lang="en-US" sz="3725" dirty="0">
                <a:solidFill>
                  <a:srgbClr val="FFFFFF"/>
                </a:solidFill>
                <a:latin typeface="Hero"/>
                <a:sym typeface="Hero"/>
                <a:hlinkClick r:id="rId10" tooltip="http://www.fldoe.org">
                  <a:extLst>
                    <a:ext uri="{A12FA001-AC4F-418D-AE19-62706E023703}">
                      <ahyp:hlinkClr xmlns:ahyp="http://schemas.microsoft.com/office/drawing/2018/hyperlinkcolor" val="tx"/>
                    </a:ext>
                  </a:extLst>
                </a:hlinkClick>
              </a:rPr>
              <a:t>STAR Assessment Grades K-2</a:t>
            </a:r>
          </a:p>
          <a:p>
            <a:pPr algn="ctr">
              <a:lnSpc>
                <a:spcPts val="5216"/>
              </a:lnSpc>
              <a:spcBef>
                <a:spcPct val="0"/>
              </a:spcBef>
            </a:pPr>
            <a:endParaRPr lang="en-US" sz="3725" dirty="0">
              <a:solidFill>
                <a:srgbClr val="FFFFFF"/>
              </a:solidFill>
              <a:latin typeface="Hero"/>
              <a:sym typeface="Hero"/>
              <a:hlinkClick r:id="rId10" tooltip="http://www.fldoe.org">
                <a:extLst>
                  <a:ext uri="{A12FA001-AC4F-418D-AE19-62706E023703}">
                    <ahyp:hlinkClr xmlns:ahyp="http://schemas.microsoft.com/office/drawing/2018/hyperlinkcolor" val="tx"/>
                  </a:ext>
                </a:extLst>
              </a:hlinkClick>
            </a:endParaRPr>
          </a:p>
          <a:p>
            <a:pPr algn="ctr">
              <a:lnSpc>
                <a:spcPts val="5216"/>
              </a:lnSpc>
              <a:spcBef>
                <a:spcPct val="0"/>
              </a:spcBef>
            </a:pPr>
            <a:r>
              <a:rPr lang="en-US" sz="3725" dirty="0">
                <a:solidFill>
                  <a:srgbClr val="FFFFFF"/>
                </a:solidFill>
                <a:latin typeface="Hero"/>
                <a:sym typeface="Hero"/>
                <a:hlinkClick r:id="rId10" tooltip="http://www.fldoe.org">
                  <a:extLst>
                    <a:ext uri="{A12FA001-AC4F-418D-AE19-62706E023703}">
                      <ahyp:hlinkClr xmlns:ahyp="http://schemas.microsoft.com/office/drawing/2018/hyperlinkcolor" val="tx"/>
                    </a:ext>
                  </a:extLst>
                </a:hlinkClick>
              </a:rPr>
              <a:t>Three times a year</a:t>
            </a:r>
          </a:p>
          <a:p>
            <a:pPr algn="ctr">
              <a:lnSpc>
                <a:spcPts val="5216"/>
              </a:lnSpc>
              <a:spcBef>
                <a:spcPct val="0"/>
              </a:spcBef>
            </a:pPr>
            <a:r>
              <a:rPr lang="en-US" sz="3725" dirty="0">
                <a:solidFill>
                  <a:srgbClr val="FFFFFF"/>
                </a:solidFill>
                <a:latin typeface="Hero"/>
                <a:sym typeface="Hero"/>
                <a:hlinkClick r:id="rId10" tooltip="http://www.fldoe.org">
                  <a:extLst>
                    <a:ext uri="{A12FA001-AC4F-418D-AE19-62706E023703}">
                      <ahyp:hlinkClr xmlns:ahyp="http://schemas.microsoft.com/office/drawing/2018/hyperlinkcolor" val="tx"/>
                    </a:ext>
                  </a:extLst>
                </a:hlinkClick>
              </a:rPr>
              <a:t>August/September</a:t>
            </a:r>
          </a:p>
          <a:p>
            <a:pPr algn="ctr">
              <a:lnSpc>
                <a:spcPts val="5216"/>
              </a:lnSpc>
              <a:spcBef>
                <a:spcPct val="0"/>
              </a:spcBef>
            </a:pPr>
            <a:r>
              <a:rPr lang="en-US" sz="3725" dirty="0">
                <a:solidFill>
                  <a:srgbClr val="FFFFFF"/>
                </a:solidFill>
                <a:latin typeface="Hero"/>
                <a:sym typeface="Hero"/>
                <a:hlinkClick r:id="rId10" tooltip="http://www.fldoe.org">
                  <a:extLst>
                    <a:ext uri="{A12FA001-AC4F-418D-AE19-62706E023703}">
                      <ahyp:hlinkClr xmlns:ahyp="http://schemas.microsoft.com/office/drawing/2018/hyperlinkcolor" val="tx"/>
                    </a:ext>
                  </a:extLst>
                </a:hlinkClick>
              </a:rPr>
              <a:t>December </a:t>
            </a:r>
          </a:p>
          <a:p>
            <a:pPr algn="ctr">
              <a:lnSpc>
                <a:spcPts val="5216"/>
              </a:lnSpc>
              <a:spcBef>
                <a:spcPct val="0"/>
              </a:spcBef>
            </a:pPr>
            <a:r>
              <a:rPr lang="en-US" sz="3725" dirty="0">
                <a:solidFill>
                  <a:srgbClr val="FFFFFF"/>
                </a:solidFill>
                <a:latin typeface="Hero"/>
                <a:sym typeface="Hero"/>
                <a:hlinkClick r:id="rId10" tooltip="http://www.fldoe.org">
                  <a:extLst>
                    <a:ext uri="{A12FA001-AC4F-418D-AE19-62706E023703}">
                      <ahyp:hlinkClr xmlns:ahyp="http://schemas.microsoft.com/office/drawing/2018/hyperlinkcolor" val="tx"/>
                    </a:ext>
                  </a:extLst>
                </a:hlinkClick>
              </a:rPr>
              <a:t>April/May</a:t>
            </a:r>
          </a:p>
          <a:p>
            <a:pPr algn="ctr">
              <a:lnSpc>
                <a:spcPts val="5216"/>
              </a:lnSpc>
              <a:spcBef>
                <a:spcPct val="0"/>
              </a:spcBef>
            </a:pPr>
            <a:endParaRPr lang="en-US" sz="3725" dirty="0">
              <a:solidFill>
                <a:srgbClr val="FFFFFF"/>
              </a:solidFill>
              <a:latin typeface="Hero"/>
              <a:ea typeface="Hero"/>
              <a:cs typeface="Hero"/>
              <a:sym typeface="Hero"/>
              <a:hlinkClick r:id="rId10" tooltip="http://www.fldoe.org">
                <a:extLst>
                  <a:ext uri="{A12FA001-AC4F-418D-AE19-62706E023703}">
                    <ahyp:hlinkClr xmlns:ahyp="http://schemas.microsoft.com/office/drawing/2018/hyperlinkcolor" val="tx"/>
                  </a:ext>
                </a:extLst>
              </a:hlinkClick>
            </a:endParaRPr>
          </a:p>
          <a:p>
            <a:pPr algn="ctr">
              <a:lnSpc>
                <a:spcPts val="5216"/>
              </a:lnSpc>
              <a:spcBef>
                <a:spcPct val="0"/>
              </a:spcBef>
            </a:pPr>
            <a:endParaRPr lang="en-US" sz="3725" dirty="0">
              <a:solidFill>
                <a:schemeClr val="bg1"/>
              </a:solidFill>
              <a:latin typeface="Hero"/>
              <a:ea typeface="Hero"/>
              <a:cs typeface="Hero"/>
              <a:sym typeface="Hero"/>
              <a:hlinkClick r:id="rId10" tooltip="http://www.fldoe.org">
                <a:extLst>
                  <a:ext uri="{A12FA001-AC4F-418D-AE19-62706E023703}">
                    <ahyp:hlinkClr xmlns:ahyp="http://schemas.microsoft.com/office/drawing/2018/hyperlinkcolor" val="tx"/>
                  </a:ext>
                </a:extLst>
              </a:hlinkClic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6705" y="-52474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7232996" y="6305"/>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655464">
            <a:off x="3248872" y="3740653"/>
            <a:ext cx="5476457" cy="3655535"/>
          </a:xfrm>
          <a:custGeom>
            <a:avLst/>
            <a:gdLst/>
            <a:ahLst/>
            <a:cxnLst/>
            <a:rect l="l" t="t" r="r" b="b"/>
            <a:pathLst>
              <a:path w="5476457" h="3655535">
                <a:moveTo>
                  <a:pt x="0" y="0"/>
                </a:moveTo>
                <a:lnTo>
                  <a:pt x="5476457" y="0"/>
                </a:lnTo>
                <a:lnTo>
                  <a:pt x="5476457" y="3655534"/>
                </a:lnTo>
                <a:lnTo>
                  <a:pt x="0" y="3655534"/>
                </a:lnTo>
                <a:lnTo>
                  <a:pt x="0" y="0"/>
                </a:lnTo>
                <a:close/>
              </a:path>
            </a:pathLst>
          </a:custGeom>
          <a:blipFill>
            <a:blip r:embed="rId6"/>
            <a:stretch>
              <a:fillRect/>
            </a:stretch>
          </a:blipFill>
        </p:spPr>
        <p:txBody>
          <a:bodyPr/>
          <a:lstStyle/>
          <a:p>
            <a:endParaRPr lang="en-US"/>
          </a:p>
        </p:txBody>
      </p:sp>
      <p:sp>
        <p:nvSpPr>
          <p:cNvPr id="5" name="Freeform 5"/>
          <p:cNvSpPr/>
          <p:nvPr/>
        </p:nvSpPr>
        <p:spPr>
          <a:xfrm rot="418994">
            <a:off x="358921" y="6141035"/>
            <a:ext cx="4942406" cy="3299056"/>
          </a:xfrm>
          <a:custGeom>
            <a:avLst/>
            <a:gdLst/>
            <a:ahLst/>
            <a:cxnLst/>
            <a:rect l="l" t="t" r="r" b="b"/>
            <a:pathLst>
              <a:path w="4942406" h="3299056">
                <a:moveTo>
                  <a:pt x="0" y="0"/>
                </a:moveTo>
                <a:lnTo>
                  <a:pt x="4942406" y="0"/>
                </a:lnTo>
                <a:lnTo>
                  <a:pt x="4942406" y="3299056"/>
                </a:lnTo>
                <a:lnTo>
                  <a:pt x="0" y="3299056"/>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692538" y="355789"/>
            <a:ext cx="7045323" cy="1066710"/>
          </a:xfrm>
          <a:prstGeom prst="rect">
            <a:avLst/>
          </a:prstGeom>
        </p:spPr>
        <p:txBody>
          <a:bodyPr lIns="0" tIns="0" rIns="0" bIns="0" rtlCol="0" anchor="t">
            <a:spAutoFit/>
          </a:bodyPr>
          <a:lstStyle/>
          <a:p>
            <a:pPr algn="ctr">
              <a:lnSpc>
                <a:spcPts val="8850"/>
              </a:lnSpc>
              <a:spcBef>
                <a:spcPct val="0"/>
              </a:spcBef>
            </a:pPr>
            <a:r>
              <a:rPr lang="en-US" sz="6321" dirty="0">
                <a:solidFill>
                  <a:srgbClr val="F4B400"/>
                </a:solidFill>
                <a:latin typeface="ChaloopsW00-Bd"/>
                <a:ea typeface="ChaloopsW00-Bd"/>
                <a:cs typeface="ChaloopsW00-Bd"/>
                <a:sym typeface="ChaloopsW00-Bd"/>
              </a:rPr>
              <a:t>School’s Curriculum</a:t>
            </a:r>
          </a:p>
        </p:txBody>
      </p:sp>
      <p:sp>
        <p:nvSpPr>
          <p:cNvPr id="7" name="TextBox 7"/>
          <p:cNvSpPr txBox="1"/>
          <p:nvPr/>
        </p:nvSpPr>
        <p:spPr>
          <a:xfrm>
            <a:off x="4963552" y="1066800"/>
            <a:ext cx="11956280" cy="1397701"/>
          </a:xfrm>
          <a:prstGeom prst="rect">
            <a:avLst/>
          </a:prstGeom>
        </p:spPr>
        <p:txBody>
          <a:bodyPr lIns="0" tIns="0" rIns="0" bIns="0" rtlCol="0" anchor="t">
            <a:spAutoFit/>
          </a:bodyPr>
          <a:lstStyle/>
          <a:p>
            <a:pPr algn="ctr">
              <a:lnSpc>
                <a:spcPts val="3743"/>
              </a:lnSpc>
              <a:spcBef>
                <a:spcPct val="0"/>
              </a:spcBef>
            </a:pPr>
            <a:r>
              <a:rPr lang="en-US" sz="2673" dirty="0">
                <a:solidFill>
                  <a:srgbClr val="F4B400"/>
                </a:solidFill>
                <a:latin typeface="Hero"/>
                <a:ea typeface="Hero"/>
                <a:cs typeface="Hero"/>
                <a:sym typeface="Hero"/>
              </a:rPr>
              <a:t>Florida Benchmark for Excellent Student Thinking Standards (B.E.S.T) form the framework of everything taught at school. </a:t>
            </a:r>
          </a:p>
          <a:p>
            <a:pPr algn="ctr">
              <a:lnSpc>
                <a:spcPts val="3743"/>
              </a:lnSpc>
              <a:spcBef>
                <a:spcPct val="0"/>
              </a:spcBef>
            </a:pPr>
            <a:endParaRPr lang="en-US" sz="2673" dirty="0">
              <a:solidFill>
                <a:srgbClr val="F4B400"/>
              </a:solidFill>
              <a:latin typeface="Hero"/>
              <a:ea typeface="Hero"/>
              <a:cs typeface="Hero"/>
              <a:sym typeface="Hero"/>
            </a:endParaRPr>
          </a:p>
        </p:txBody>
      </p:sp>
      <p:sp>
        <p:nvSpPr>
          <p:cNvPr id="8" name="TextBox 8"/>
          <p:cNvSpPr txBox="1"/>
          <p:nvPr/>
        </p:nvSpPr>
        <p:spPr>
          <a:xfrm>
            <a:off x="9572058" y="2628901"/>
            <a:ext cx="7347774" cy="4739759"/>
          </a:xfrm>
          <a:prstGeom prst="rect">
            <a:avLst/>
          </a:prstGeom>
        </p:spPr>
        <p:txBody>
          <a:bodyPr wrap="square" lIns="0" tIns="0" rIns="0" bIns="0" rtlCol="0" anchor="t">
            <a:spAutoFit/>
          </a:bodyPr>
          <a:lstStyle/>
          <a:p>
            <a:pPr algn="ctr">
              <a:spcBef>
                <a:spcPct val="0"/>
              </a:spcBef>
            </a:pPr>
            <a:r>
              <a:rPr lang="en-US" sz="4400" dirty="0">
                <a:solidFill>
                  <a:srgbClr val="FFFFFF"/>
                </a:solidFill>
                <a:latin typeface="Hero"/>
                <a:ea typeface="Hero"/>
                <a:cs typeface="Hero"/>
                <a:sym typeface="Hero"/>
              </a:rPr>
              <a:t>Core Curriculum:</a:t>
            </a:r>
            <a:r>
              <a:rPr lang="en-US" sz="4400" dirty="0">
                <a:solidFill>
                  <a:srgbClr val="F4B400"/>
                </a:solidFill>
                <a:latin typeface="Hero"/>
                <a:ea typeface="Hero"/>
                <a:cs typeface="Hero"/>
                <a:sym typeface="Hero"/>
              </a:rPr>
              <a:t> </a:t>
            </a:r>
            <a:endParaRPr lang="en-US" sz="4400" dirty="0">
              <a:solidFill>
                <a:srgbClr val="E93732"/>
              </a:solidFill>
              <a:latin typeface="Hero"/>
              <a:ea typeface="Hero"/>
              <a:cs typeface="Hero"/>
              <a:sym typeface="Hero"/>
            </a:endParaRPr>
          </a:p>
          <a:p>
            <a:pPr>
              <a:spcBef>
                <a:spcPct val="0"/>
              </a:spcBef>
            </a:pPr>
            <a:r>
              <a:rPr lang="en-US" sz="4400" dirty="0">
                <a:solidFill>
                  <a:srgbClr val="FFFFFF"/>
                </a:solidFill>
                <a:latin typeface="Hero"/>
                <a:ea typeface="Hero"/>
                <a:cs typeface="Hero"/>
                <a:sym typeface="Hero"/>
              </a:rPr>
              <a:t>•Reading</a:t>
            </a:r>
          </a:p>
          <a:p>
            <a:pPr algn="l">
              <a:spcBef>
                <a:spcPct val="0"/>
              </a:spcBef>
            </a:pPr>
            <a:r>
              <a:rPr lang="en-US" sz="4400" dirty="0">
                <a:solidFill>
                  <a:srgbClr val="FFFFFF"/>
                </a:solidFill>
                <a:latin typeface="Hero"/>
                <a:ea typeface="Hero"/>
                <a:cs typeface="Hero"/>
                <a:sym typeface="Hero"/>
              </a:rPr>
              <a:t>•Mathematics</a:t>
            </a:r>
          </a:p>
          <a:p>
            <a:pPr algn="l">
              <a:spcBef>
                <a:spcPct val="0"/>
              </a:spcBef>
            </a:pPr>
            <a:r>
              <a:rPr lang="en-US" sz="4400" dirty="0">
                <a:solidFill>
                  <a:srgbClr val="FFFFFF"/>
                </a:solidFill>
                <a:latin typeface="Hero"/>
                <a:ea typeface="Hero"/>
                <a:cs typeface="Hero"/>
                <a:sym typeface="Hero"/>
              </a:rPr>
              <a:t>•Writing</a:t>
            </a:r>
          </a:p>
          <a:p>
            <a:pPr algn="l">
              <a:spcBef>
                <a:spcPct val="0"/>
              </a:spcBef>
            </a:pPr>
            <a:r>
              <a:rPr lang="en-US" sz="4400" dirty="0">
                <a:solidFill>
                  <a:srgbClr val="FFFFFF"/>
                </a:solidFill>
                <a:latin typeface="Hero"/>
                <a:ea typeface="Hero"/>
                <a:cs typeface="Hero"/>
                <a:sym typeface="Hero"/>
              </a:rPr>
              <a:t>•Science</a:t>
            </a:r>
          </a:p>
          <a:p>
            <a:pPr algn="l">
              <a:spcBef>
                <a:spcPct val="0"/>
              </a:spcBef>
            </a:pPr>
            <a:endParaRPr lang="en-US" sz="4400" dirty="0">
              <a:solidFill>
                <a:srgbClr val="FFFFFF"/>
              </a:solidFill>
              <a:latin typeface="Hero"/>
              <a:ea typeface="Hero"/>
              <a:cs typeface="Hero"/>
              <a:sym typeface="Hero"/>
            </a:endParaRPr>
          </a:p>
          <a:p>
            <a:pPr algn="ctr">
              <a:spcBef>
                <a:spcPct val="0"/>
              </a:spcBef>
            </a:pPr>
            <a:endParaRPr lang="en-US" sz="4400" dirty="0">
              <a:solidFill>
                <a:srgbClr val="FFFFFF"/>
              </a:solidFill>
              <a:latin typeface="Hero"/>
              <a:ea typeface="Hero"/>
              <a:cs typeface="Hero"/>
              <a:sym typeface="He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2866" y="-50532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7232996" y="6305"/>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95400" y="-342900"/>
            <a:ext cx="6062928" cy="4103027"/>
          </a:xfrm>
          <a:custGeom>
            <a:avLst/>
            <a:gdLst/>
            <a:ahLst/>
            <a:cxnLst/>
            <a:rect l="l" t="t" r="r" b="b"/>
            <a:pathLst>
              <a:path w="6062928" h="4103027">
                <a:moveTo>
                  <a:pt x="0" y="0"/>
                </a:moveTo>
                <a:lnTo>
                  <a:pt x="6062928" y="0"/>
                </a:lnTo>
                <a:lnTo>
                  <a:pt x="6062928" y="4103028"/>
                </a:lnTo>
                <a:lnTo>
                  <a:pt x="0" y="4103028"/>
                </a:lnTo>
                <a:lnTo>
                  <a:pt x="0" y="0"/>
                </a:lnTo>
                <a:close/>
              </a:path>
            </a:pathLst>
          </a:custGeom>
          <a:blipFill>
            <a:blip r:embed="rId6"/>
            <a:stretch>
              <a:fillRect t="-2272" b="-2272"/>
            </a:stretch>
          </a:blipFill>
        </p:spPr>
        <p:txBody>
          <a:bodyPr/>
          <a:lstStyle/>
          <a:p>
            <a:endParaRPr lang="en-US"/>
          </a:p>
        </p:txBody>
      </p:sp>
      <p:sp>
        <p:nvSpPr>
          <p:cNvPr id="5" name="Freeform 5"/>
          <p:cNvSpPr/>
          <p:nvPr/>
        </p:nvSpPr>
        <p:spPr>
          <a:xfrm>
            <a:off x="2057400" y="2518401"/>
            <a:ext cx="4908030" cy="3269975"/>
          </a:xfrm>
          <a:custGeom>
            <a:avLst/>
            <a:gdLst/>
            <a:ahLst/>
            <a:cxnLst/>
            <a:rect l="l" t="t" r="r" b="b"/>
            <a:pathLst>
              <a:path w="4908030" h="3269975">
                <a:moveTo>
                  <a:pt x="0" y="0"/>
                </a:moveTo>
                <a:lnTo>
                  <a:pt x="4908030" y="0"/>
                </a:lnTo>
                <a:lnTo>
                  <a:pt x="4908030" y="3269975"/>
                </a:lnTo>
                <a:lnTo>
                  <a:pt x="0" y="3269975"/>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10777170" y="725097"/>
            <a:ext cx="6062928" cy="7002494"/>
          </a:xfrm>
          <a:prstGeom prst="rect">
            <a:avLst/>
          </a:prstGeom>
        </p:spPr>
        <p:txBody>
          <a:bodyPr wrap="square" lIns="0" tIns="0" rIns="0" bIns="0" rtlCol="0" anchor="t">
            <a:spAutoFit/>
          </a:bodyPr>
          <a:lstStyle/>
          <a:p>
            <a:pPr algn="ctr">
              <a:lnSpc>
                <a:spcPts val="4784"/>
              </a:lnSpc>
            </a:pPr>
            <a:r>
              <a:rPr lang="en-US" sz="3417" dirty="0">
                <a:solidFill>
                  <a:srgbClr val="F4B400"/>
                </a:solidFill>
                <a:latin typeface="Hero"/>
                <a:ea typeface="Hero"/>
                <a:cs typeface="Hero"/>
                <a:sym typeface="Hero"/>
              </a:rPr>
              <a:t>Available Online at School Report Cards:</a:t>
            </a:r>
            <a:r>
              <a:rPr lang="en-US" sz="3417" dirty="0">
                <a:solidFill>
                  <a:srgbClr val="FFFFFF"/>
                </a:solidFill>
                <a:latin typeface="Hero"/>
                <a:ea typeface="Hero"/>
                <a:cs typeface="Hero"/>
                <a:sym typeface="Hero"/>
              </a:rPr>
              <a:t> </a:t>
            </a:r>
          </a:p>
          <a:p>
            <a:pPr algn="l">
              <a:lnSpc>
                <a:spcPts val="3384"/>
              </a:lnSpc>
            </a:pPr>
            <a:r>
              <a:rPr lang="en-US" sz="2417" dirty="0">
                <a:solidFill>
                  <a:srgbClr val="FFFFFF"/>
                </a:solidFill>
                <a:latin typeface="Hero"/>
                <a:ea typeface="Hero"/>
                <a:cs typeface="Hero"/>
                <a:sym typeface="Hero"/>
              </a:rPr>
              <a:t>•School Grade and Overview</a:t>
            </a:r>
          </a:p>
          <a:p>
            <a:pPr algn="l">
              <a:lnSpc>
                <a:spcPts val="3384"/>
              </a:lnSpc>
            </a:pPr>
            <a:r>
              <a:rPr lang="en-US" sz="2417" dirty="0">
                <a:solidFill>
                  <a:srgbClr val="FFFFFF"/>
                </a:solidFill>
                <a:latin typeface="Hero"/>
                <a:ea typeface="Hero"/>
                <a:cs typeface="Hero"/>
                <a:sym typeface="Hero"/>
              </a:rPr>
              <a:t>•Population and Enrollment</a:t>
            </a:r>
          </a:p>
          <a:p>
            <a:pPr algn="l">
              <a:lnSpc>
                <a:spcPts val="3384"/>
              </a:lnSpc>
            </a:pPr>
            <a:r>
              <a:rPr lang="en-US" sz="2417" dirty="0">
                <a:solidFill>
                  <a:srgbClr val="FFFFFF"/>
                </a:solidFill>
                <a:latin typeface="Hero"/>
                <a:ea typeface="Hero"/>
                <a:cs typeface="Hero"/>
                <a:sym typeface="Hero"/>
              </a:rPr>
              <a:t>•Assessments- Academic Achievement, Growth, and Population </a:t>
            </a:r>
          </a:p>
          <a:p>
            <a:pPr algn="l">
              <a:lnSpc>
                <a:spcPts val="3384"/>
              </a:lnSpc>
            </a:pPr>
            <a:r>
              <a:rPr lang="en-US" sz="2417" dirty="0">
                <a:solidFill>
                  <a:srgbClr val="FFFFFF"/>
                </a:solidFill>
                <a:latin typeface="Hero"/>
                <a:ea typeface="Hero"/>
                <a:cs typeface="Hero"/>
                <a:sym typeface="Hero"/>
              </a:rPr>
              <a:t>•Assessments -English Language Learners</a:t>
            </a:r>
          </a:p>
          <a:p>
            <a:pPr algn="l">
              <a:lnSpc>
                <a:spcPts val="3384"/>
              </a:lnSpc>
            </a:pPr>
            <a:r>
              <a:rPr lang="en-US" sz="2417" dirty="0">
                <a:solidFill>
                  <a:srgbClr val="FFFFFF"/>
                </a:solidFill>
                <a:latin typeface="Hero"/>
                <a:ea typeface="Hero"/>
                <a:cs typeface="Hero"/>
                <a:sym typeface="Hero"/>
              </a:rPr>
              <a:t>•Graduation and Beyond</a:t>
            </a:r>
          </a:p>
          <a:p>
            <a:pPr algn="l">
              <a:lnSpc>
                <a:spcPts val="3384"/>
              </a:lnSpc>
            </a:pPr>
            <a:r>
              <a:rPr lang="en-US" sz="2417" dirty="0">
                <a:solidFill>
                  <a:srgbClr val="FFFFFF"/>
                </a:solidFill>
                <a:latin typeface="Hero"/>
                <a:ea typeface="Hero"/>
                <a:cs typeface="Hero"/>
                <a:sym typeface="Hero"/>
              </a:rPr>
              <a:t>•Educator Qualifications and Equity</a:t>
            </a:r>
          </a:p>
          <a:p>
            <a:pPr algn="l">
              <a:lnSpc>
                <a:spcPts val="3384"/>
              </a:lnSpc>
            </a:pPr>
            <a:r>
              <a:rPr lang="en-US" sz="2417" dirty="0">
                <a:solidFill>
                  <a:srgbClr val="FFFFFF"/>
                </a:solidFill>
                <a:latin typeface="Hero"/>
                <a:ea typeface="Hero"/>
                <a:cs typeface="Hero"/>
                <a:sym typeface="Hero"/>
              </a:rPr>
              <a:t>•Long-Term Goals and Interim Progress</a:t>
            </a:r>
          </a:p>
          <a:p>
            <a:pPr algn="l">
              <a:lnSpc>
                <a:spcPts val="3384"/>
              </a:lnSpc>
            </a:pPr>
            <a:r>
              <a:rPr lang="en-US" sz="2417" dirty="0">
                <a:solidFill>
                  <a:srgbClr val="FFFFFF"/>
                </a:solidFill>
                <a:latin typeface="Hero"/>
                <a:ea typeface="Hero"/>
                <a:cs typeface="Hero"/>
                <a:sym typeface="Hero"/>
              </a:rPr>
              <a:t>•Accelerated Course Enrollment</a:t>
            </a:r>
          </a:p>
          <a:p>
            <a:pPr algn="l">
              <a:lnSpc>
                <a:spcPts val="3384"/>
              </a:lnSpc>
            </a:pPr>
            <a:r>
              <a:rPr lang="en-US" sz="2417" dirty="0">
                <a:solidFill>
                  <a:srgbClr val="FFFFFF"/>
                </a:solidFill>
                <a:latin typeface="Hero"/>
                <a:ea typeface="Hero"/>
                <a:cs typeface="Hero"/>
                <a:sym typeface="Hero"/>
              </a:rPr>
              <a:t>•Per-Pupil Expenditures</a:t>
            </a:r>
          </a:p>
          <a:p>
            <a:pPr algn="l">
              <a:lnSpc>
                <a:spcPts val="3384"/>
              </a:lnSpc>
            </a:pPr>
            <a:r>
              <a:rPr lang="en-US" sz="2417" dirty="0">
                <a:solidFill>
                  <a:srgbClr val="FFFFFF"/>
                </a:solidFill>
                <a:latin typeface="Hero"/>
                <a:ea typeface="Hero"/>
                <a:cs typeface="Hero"/>
                <a:sym typeface="Hero"/>
              </a:rPr>
              <a:t>•National Data</a:t>
            </a:r>
          </a:p>
          <a:p>
            <a:pPr algn="ctr">
              <a:lnSpc>
                <a:spcPts val="4784"/>
              </a:lnSpc>
              <a:spcBef>
                <a:spcPct val="0"/>
              </a:spcBef>
            </a:pPr>
            <a:endParaRPr lang="en-US" sz="2417" dirty="0">
              <a:solidFill>
                <a:srgbClr val="FFFFFF"/>
              </a:solidFill>
              <a:latin typeface="Hero"/>
              <a:ea typeface="Hero"/>
              <a:cs typeface="Hero"/>
              <a:sym typeface="Hero"/>
            </a:endParaRPr>
          </a:p>
        </p:txBody>
      </p:sp>
      <p:sp>
        <p:nvSpPr>
          <p:cNvPr id="8" name="TextBox 8"/>
          <p:cNvSpPr txBox="1"/>
          <p:nvPr/>
        </p:nvSpPr>
        <p:spPr>
          <a:xfrm>
            <a:off x="5894422" y="6918825"/>
            <a:ext cx="4942296" cy="2040451"/>
          </a:xfrm>
          <a:prstGeom prst="rect">
            <a:avLst/>
          </a:prstGeom>
        </p:spPr>
        <p:txBody>
          <a:bodyPr lIns="0" tIns="0" rIns="0" bIns="0" rtlCol="0" anchor="t">
            <a:spAutoFit/>
          </a:bodyPr>
          <a:lstStyle/>
          <a:p>
            <a:pPr algn="ctr">
              <a:lnSpc>
                <a:spcPts val="4084"/>
              </a:lnSpc>
              <a:spcBef>
                <a:spcPct val="0"/>
              </a:spcBef>
            </a:pPr>
            <a:r>
              <a:rPr lang="en-US" sz="2917">
                <a:solidFill>
                  <a:srgbClr val="FFFFFF"/>
                </a:solidFill>
                <a:latin typeface="Hero"/>
                <a:ea typeface="Hero"/>
                <a:cs typeface="Hero"/>
                <a:sym typeface="Hero"/>
              </a:rPr>
              <a:t>Available online at </a:t>
            </a:r>
            <a:r>
              <a:rPr lang="en-US" sz="2917" u="sng">
                <a:solidFill>
                  <a:srgbClr val="FFFFFF"/>
                </a:solidFill>
                <a:latin typeface="Hero"/>
                <a:ea typeface="Hero"/>
                <a:cs typeface="Hero"/>
                <a:sym typeface="Hero"/>
                <a:hlinkClick r:id="rId8" tooltip="https://edudata.fldoe.org"/>
              </a:rPr>
              <a:t>https://edudata.fldoe.org</a:t>
            </a:r>
            <a:r>
              <a:rPr lang="en-US" sz="2917">
                <a:solidFill>
                  <a:srgbClr val="FFFFFF"/>
                </a:solidFill>
                <a:latin typeface="Hero"/>
                <a:ea typeface="Hero"/>
                <a:cs typeface="Hero"/>
                <a:sym typeface="Hero"/>
              </a:rPr>
              <a:t> OR Front Office </a:t>
            </a:r>
          </a:p>
          <a:p>
            <a:pPr algn="ctr">
              <a:lnSpc>
                <a:spcPts val="4084"/>
              </a:lnSpc>
              <a:spcBef>
                <a:spcPct val="0"/>
              </a:spcBef>
            </a:pPr>
            <a:endParaRPr lang="en-US" sz="2917">
              <a:solidFill>
                <a:srgbClr val="FFFFFF"/>
              </a:solidFill>
              <a:latin typeface="Hero"/>
              <a:ea typeface="Hero"/>
              <a:cs typeface="Hero"/>
              <a:sym typeface="He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7232996" y="6305"/>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028645" y="1985803"/>
            <a:ext cx="5454361" cy="5454361"/>
          </a:xfrm>
          <a:custGeom>
            <a:avLst/>
            <a:gdLst/>
            <a:ahLst/>
            <a:cxnLst/>
            <a:rect l="l" t="t" r="r" b="b"/>
            <a:pathLst>
              <a:path w="5454361" h="5454361">
                <a:moveTo>
                  <a:pt x="0" y="0"/>
                </a:moveTo>
                <a:lnTo>
                  <a:pt x="5454361" y="0"/>
                </a:lnTo>
                <a:lnTo>
                  <a:pt x="5454361" y="5454361"/>
                </a:lnTo>
                <a:lnTo>
                  <a:pt x="0" y="5454361"/>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422964" y="2844676"/>
            <a:ext cx="10674648" cy="5696781"/>
          </a:xfrm>
          <a:prstGeom prst="rect">
            <a:avLst/>
          </a:prstGeom>
        </p:spPr>
        <p:txBody>
          <a:bodyPr lIns="0" tIns="0" rIns="0" bIns="0" rtlCol="0" anchor="t">
            <a:spAutoFit/>
          </a:bodyPr>
          <a:lstStyle/>
          <a:p>
            <a:pPr algn="l">
              <a:lnSpc>
                <a:spcPts val="4084"/>
              </a:lnSpc>
            </a:pPr>
            <a:r>
              <a:rPr lang="en-US" sz="2917">
                <a:solidFill>
                  <a:srgbClr val="FFFFFF"/>
                </a:solidFill>
                <a:latin typeface="Hero"/>
                <a:ea typeface="Hero"/>
                <a:cs typeface="Hero"/>
                <a:sym typeface="Hero"/>
              </a:rPr>
              <a:t>•The district has a Parent and Family Engagement Plan. The summary of the plan is in the Title I School &amp; Family Partnership Overview. </a:t>
            </a:r>
          </a:p>
          <a:p>
            <a:pPr algn="l">
              <a:lnSpc>
                <a:spcPts val="4084"/>
              </a:lnSpc>
              <a:spcBef>
                <a:spcPct val="0"/>
              </a:spcBef>
            </a:pPr>
            <a:r>
              <a:rPr lang="en-US" sz="2917">
                <a:solidFill>
                  <a:srgbClr val="FFFFFF"/>
                </a:solidFill>
                <a:latin typeface="Hero"/>
                <a:ea typeface="Hero"/>
                <a:cs typeface="Hero"/>
                <a:sym typeface="Hero"/>
              </a:rPr>
              <a:t>•You may access the full plan at </a:t>
            </a:r>
            <a:r>
              <a:rPr lang="en-US" sz="2917" u="sng">
                <a:solidFill>
                  <a:srgbClr val="FFFFFF"/>
                </a:solidFill>
                <a:latin typeface="Hero"/>
                <a:ea typeface="Hero"/>
                <a:cs typeface="Hero"/>
                <a:sym typeface="Hero"/>
                <a:hlinkClick r:id="rId7" tooltip="http://www.pcsb.org/titleone"/>
              </a:rPr>
              <a:t>www.pcsb.org/titleone</a:t>
            </a:r>
          </a:p>
          <a:p>
            <a:pPr algn="l">
              <a:lnSpc>
                <a:spcPts val="4084"/>
              </a:lnSpc>
              <a:spcBef>
                <a:spcPct val="0"/>
              </a:spcBef>
            </a:pPr>
            <a:r>
              <a:rPr lang="en-US" sz="2917">
                <a:solidFill>
                  <a:srgbClr val="FFFFFF"/>
                </a:solidFill>
                <a:latin typeface="Hero"/>
                <a:ea typeface="Hero"/>
                <a:cs typeface="Hero"/>
                <a:sym typeface="Hero"/>
              </a:rPr>
              <a:t>•The Parent Advisory Council (PAC) is responsible for reviewing and revising the District PFEP. </a:t>
            </a:r>
          </a:p>
          <a:p>
            <a:pPr algn="l">
              <a:lnSpc>
                <a:spcPts val="4084"/>
              </a:lnSpc>
              <a:spcBef>
                <a:spcPct val="0"/>
              </a:spcBef>
            </a:pPr>
            <a:r>
              <a:rPr lang="en-US" sz="2917">
                <a:solidFill>
                  <a:srgbClr val="FFFFFF"/>
                </a:solidFill>
                <a:latin typeface="Hero"/>
                <a:ea typeface="Hero"/>
                <a:cs typeface="Hero"/>
                <a:sym typeface="Hero"/>
              </a:rPr>
              <a:t>•PAC will meet virtually or in-person with the district’s Title I Staff. </a:t>
            </a:r>
          </a:p>
          <a:p>
            <a:pPr algn="l">
              <a:lnSpc>
                <a:spcPts val="4224"/>
              </a:lnSpc>
              <a:spcBef>
                <a:spcPct val="0"/>
              </a:spcBef>
            </a:pPr>
            <a:r>
              <a:rPr lang="en-US" sz="3017">
                <a:solidFill>
                  <a:srgbClr val="FFFFFF"/>
                </a:solidFill>
                <a:latin typeface="Hero"/>
                <a:ea typeface="Hero"/>
                <a:cs typeface="Hero"/>
                <a:sym typeface="Hero"/>
              </a:rPr>
              <a:t>•Each school is committed to having at least one member representing our school please notify, </a:t>
            </a:r>
            <a:r>
              <a:rPr lang="en-US" sz="3017">
                <a:solidFill>
                  <a:srgbClr val="E93732"/>
                </a:solidFill>
                <a:latin typeface="Hero"/>
                <a:ea typeface="Hero"/>
                <a:cs typeface="Hero"/>
                <a:sym typeface="Hero"/>
              </a:rPr>
              <a:t>INSERT contact person</a:t>
            </a:r>
          </a:p>
        </p:txBody>
      </p:sp>
      <p:sp>
        <p:nvSpPr>
          <p:cNvPr id="6" name="TextBox 6"/>
          <p:cNvSpPr txBox="1"/>
          <p:nvPr/>
        </p:nvSpPr>
        <p:spPr>
          <a:xfrm>
            <a:off x="0" y="420174"/>
            <a:ext cx="8030668" cy="1703902"/>
          </a:xfrm>
          <a:prstGeom prst="rect">
            <a:avLst/>
          </a:prstGeom>
        </p:spPr>
        <p:txBody>
          <a:bodyPr lIns="0" tIns="0" rIns="0" bIns="0" rtlCol="0" anchor="t">
            <a:spAutoFit/>
          </a:bodyPr>
          <a:lstStyle/>
          <a:p>
            <a:pPr algn="ctr">
              <a:lnSpc>
                <a:spcPts val="6884"/>
              </a:lnSpc>
              <a:spcBef>
                <a:spcPct val="0"/>
              </a:spcBef>
            </a:pPr>
            <a:r>
              <a:rPr lang="en-US" sz="4917">
                <a:solidFill>
                  <a:srgbClr val="FFFFFF"/>
                </a:solidFill>
                <a:latin typeface="Hero"/>
                <a:ea typeface="Hero"/>
                <a:cs typeface="Hero"/>
                <a:sym typeface="Hero"/>
              </a:rPr>
              <a:t>Parent Advisory Council (PAC)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555" b="-4555"/>
            </a:stretch>
          </a:blipFill>
        </p:spPr>
        <p:txBody>
          <a:bodyPr/>
          <a:lstStyle/>
          <a:p>
            <a:endParaRPr lang="en-US"/>
          </a:p>
        </p:txBody>
      </p:sp>
      <p:sp>
        <p:nvSpPr>
          <p:cNvPr id="3" name="Freeform 3"/>
          <p:cNvSpPr/>
          <p:nvPr/>
        </p:nvSpPr>
        <p:spPr>
          <a:xfrm>
            <a:off x="16283013" y="4882378"/>
            <a:ext cx="3385583" cy="2595614"/>
          </a:xfrm>
          <a:custGeom>
            <a:avLst/>
            <a:gdLst/>
            <a:ahLst/>
            <a:cxnLst/>
            <a:rect l="l" t="t" r="r" b="b"/>
            <a:pathLst>
              <a:path w="3385583" h="2595614">
                <a:moveTo>
                  <a:pt x="0" y="0"/>
                </a:moveTo>
                <a:lnTo>
                  <a:pt x="3385584" y="0"/>
                </a:lnTo>
                <a:lnTo>
                  <a:pt x="3385584" y="2595614"/>
                </a:lnTo>
                <a:lnTo>
                  <a:pt x="0" y="2595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544178">
            <a:off x="15579412" y="7302365"/>
            <a:ext cx="3008082" cy="2970784"/>
          </a:xfrm>
          <a:custGeom>
            <a:avLst/>
            <a:gdLst/>
            <a:ahLst/>
            <a:cxnLst/>
            <a:rect l="l" t="t" r="r" b="b"/>
            <a:pathLst>
              <a:path w="3008082" h="2970784">
                <a:moveTo>
                  <a:pt x="0" y="0"/>
                </a:moveTo>
                <a:lnTo>
                  <a:pt x="3008083" y="0"/>
                </a:lnTo>
                <a:lnTo>
                  <a:pt x="3008083" y="2970784"/>
                </a:lnTo>
                <a:lnTo>
                  <a:pt x="0" y="2970784"/>
                </a:lnTo>
                <a:lnTo>
                  <a:pt x="0" y="0"/>
                </a:lnTo>
                <a:close/>
              </a:path>
            </a:pathLst>
          </a:custGeom>
          <a:blipFill>
            <a:blip r:embed="rId5"/>
            <a:stretch>
              <a:fillRect t="-2806" b="-2806"/>
            </a:stretch>
          </a:blipFill>
        </p:spPr>
        <p:txBody>
          <a:bodyPr/>
          <a:lstStyle/>
          <a:p>
            <a:endParaRPr lang="en-US"/>
          </a:p>
        </p:txBody>
      </p:sp>
      <p:sp>
        <p:nvSpPr>
          <p:cNvPr id="5" name="Freeform 5"/>
          <p:cNvSpPr/>
          <p:nvPr/>
        </p:nvSpPr>
        <p:spPr>
          <a:xfrm rot="-2864226">
            <a:off x="15650697" y="2522549"/>
            <a:ext cx="3019669" cy="2868686"/>
          </a:xfrm>
          <a:custGeom>
            <a:avLst/>
            <a:gdLst/>
            <a:ahLst/>
            <a:cxnLst/>
            <a:rect l="l" t="t" r="r" b="b"/>
            <a:pathLst>
              <a:path w="3019669" h="2868686">
                <a:moveTo>
                  <a:pt x="0" y="0"/>
                </a:moveTo>
                <a:lnTo>
                  <a:pt x="3019670" y="0"/>
                </a:lnTo>
                <a:lnTo>
                  <a:pt x="3019670" y="2868686"/>
                </a:lnTo>
                <a:lnTo>
                  <a:pt x="0" y="2868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029099" y="7494597"/>
            <a:ext cx="2782284" cy="2810388"/>
          </a:xfrm>
          <a:custGeom>
            <a:avLst/>
            <a:gdLst/>
            <a:ahLst/>
            <a:cxnLst/>
            <a:rect l="l" t="t" r="r" b="b"/>
            <a:pathLst>
              <a:path w="2782284" h="2810388">
                <a:moveTo>
                  <a:pt x="0" y="0"/>
                </a:moveTo>
                <a:lnTo>
                  <a:pt x="2782283" y="0"/>
                </a:lnTo>
                <a:lnTo>
                  <a:pt x="2782283" y="2810388"/>
                </a:lnTo>
                <a:lnTo>
                  <a:pt x="0" y="2810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6713309" y="1088765"/>
            <a:ext cx="2524992" cy="2204018"/>
          </a:xfrm>
          <a:custGeom>
            <a:avLst/>
            <a:gdLst/>
            <a:ahLst/>
            <a:cxnLst/>
            <a:rect l="l" t="t" r="r" b="b"/>
            <a:pathLst>
              <a:path w="2524992" h="2204018">
                <a:moveTo>
                  <a:pt x="0" y="0"/>
                </a:moveTo>
                <a:lnTo>
                  <a:pt x="2524992" y="0"/>
                </a:lnTo>
                <a:lnTo>
                  <a:pt x="2524992" y="2204018"/>
                </a:lnTo>
                <a:lnTo>
                  <a:pt x="0" y="2204018"/>
                </a:lnTo>
                <a:lnTo>
                  <a:pt x="0" y="0"/>
                </a:lnTo>
                <a:close/>
              </a:path>
            </a:pathLst>
          </a:custGeom>
          <a:blipFill>
            <a:blip r:embed="rId10"/>
            <a:stretch>
              <a:fillRect/>
            </a:stretch>
          </a:blipFill>
        </p:spPr>
        <p:txBody>
          <a:bodyPr/>
          <a:lstStyle/>
          <a:p>
            <a:endParaRPr lang="en-US"/>
          </a:p>
        </p:txBody>
      </p:sp>
      <p:sp>
        <p:nvSpPr>
          <p:cNvPr id="8" name="Freeform 8"/>
          <p:cNvSpPr/>
          <p:nvPr/>
        </p:nvSpPr>
        <p:spPr>
          <a:xfrm rot="-1676400">
            <a:off x="16158107" y="-800156"/>
            <a:ext cx="2481166" cy="2512573"/>
          </a:xfrm>
          <a:custGeom>
            <a:avLst/>
            <a:gdLst/>
            <a:ahLst/>
            <a:cxnLst/>
            <a:rect l="l" t="t" r="r" b="b"/>
            <a:pathLst>
              <a:path w="2481166" h="2512573">
                <a:moveTo>
                  <a:pt x="0" y="0"/>
                </a:moveTo>
                <a:lnTo>
                  <a:pt x="2481166" y="0"/>
                </a:lnTo>
                <a:lnTo>
                  <a:pt x="2481166" y="2512574"/>
                </a:lnTo>
                <a:lnTo>
                  <a:pt x="0" y="2512574"/>
                </a:lnTo>
                <a:lnTo>
                  <a:pt x="0" y="0"/>
                </a:lnTo>
                <a:close/>
              </a:path>
            </a:pathLst>
          </a:custGeom>
          <a:blipFill>
            <a:blip r:embed="rId11"/>
            <a:stretch>
              <a:fillRect/>
            </a:stretch>
          </a:blipFill>
        </p:spPr>
        <p:txBody>
          <a:bodyPr/>
          <a:lstStyle/>
          <a:p>
            <a:endParaRPr lang="en-US"/>
          </a:p>
        </p:txBody>
      </p:sp>
      <p:sp>
        <p:nvSpPr>
          <p:cNvPr id="9" name="Freeform 9"/>
          <p:cNvSpPr/>
          <p:nvPr/>
        </p:nvSpPr>
        <p:spPr>
          <a:xfrm rot="-1539410">
            <a:off x="15067424" y="6278243"/>
            <a:ext cx="2887731" cy="1554562"/>
          </a:xfrm>
          <a:custGeom>
            <a:avLst/>
            <a:gdLst/>
            <a:ahLst/>
            <a:cxnLst/>
            <a:rect l="l" t="t" r="r" b="b"/>
            <a:pathLst>
              <a:path w="2887731" h="1554562">
                <a:moveTo>
                  <a:pt x="0" y="0"/>
                </a:moveTo>
                <a:lnTo>
                  <a:pt x="2887731" y="0"/>
                </a:lnTo>
                <a:lnTo>
                  <a:pt x="2887731" y="1554562"/>
                </a:lnTo>
                <a:lnTo>
                  <a:pt x="0" y="15545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flipH="1">
            <a:off x="-489312" y="5207591"/>
            <a:ext cx="3385583" cy="2595614"/>
          </a:xfrm>
          <a:custGeom>
            <a:avLst/>
            <a:gdLst/>
            <a:ahLst/>
            <a:cxnLst/>
            <a:rect l="l" t="t" r="r" b="b"/>
            <a:pathLst>
              <a:path w="3385583" h="2595614">
                <a:moveTo>
                  <a:pt x="3385584" y="0"/>
                </a:moveTo>
                <a:lnTo>
                  <a:pt x="0" y="0"/>
                </a:lnTo>
                <a:lnTo>
                  <a:pt x="0" y="2595614"/>
                </a:lnTo>
                <a:lnTo>
                  <a:pt x="3385584" y="2595614"/>
                </a:lnTo>
                <a:lnTo>
                  <a:pt x="338558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1522845">
            <a:off x="-300561" y="7348270"/>
            <a:ext cx="3008082" cy="2970784"/>
          </a:xfrm>
          <a:custGeom>
            <a:avLst/>
            <a:gdLst/>
            <a:ahLst/>
            <a:cxnLst/>
            <a:rect l="l" t="t" r="r" b="b"/>
            <a:pathLst>
              <a:path w="3008082" h="2970784">
                <a:moveTo>
                  <a:pt x="0" y="0"/>
                </a:moveTo>
                <a:lnTo>
                  <a:pt x="3008082" y="0"/>
                </a:lnTo>
                <a:lnTo>
                  <a:pt x="3008082" y="2970784"/>
                </a:lnTo>
                <a:lnTo>
                  <a:pt x="0" y="2970784"/>
                </a:lnTo>
                <a:lnTo>
                  <a:pt x="0" y="0"/>
                </a:lnTo>
                <a:close/>
              </a:path>
            </a:pathLst>
          </a:custGeom>
          <a:blipFill>
            <a:blip r:embed="rId5"/>
            <a:stretch>
              <a:fillRect t="-2806" b="-2806"/>
            </a:stretch>
          </a:blipFill>
        </p:spPr>
        <p:txBody>
          <a:bodyPr/>
          <a:lstStyle/>
          <a:p>
            <a:endParaRPr lang="en-US"/>
          </a:p>
        </p:txBody>
      </p:sp>
      <p:sp>
        <p:nvSpPr>
          <p:cNvPr id="12" name="Freeform 12"/>
          <p:cNvSpPr/>
          <p:nvPr/>
        </p:nvSpPr>
        <p:spPr>
          <a:xfrm flipH="1">
            <a:off x="-429927" y="1088306"/>
            <a:ext cx="2524992" cy="2204018"/>
          </a:xfrm>
          <a:custGeom>
            <a:avLst/>
            <a:gdLst/>
            <a:ahLst/>
            <a:cxnLst/>
            <a:rect l="l" t="t" r="r" b="b"/>
            <a:pathLst>
              <a:path w="2524992" h="2204018">
                <a:moveTo>
                  <a:pt x="2524992" y="0"/>
                </a:moveTo>
                <a:lnTo>
                  <a:pt x="0" y="0"/>
                </a:lnTo>
                <a:lnTo>
                  <a:pt x="0" y="2204019"/>
                </a:lnTo>
                <a:lnTo>
                  <a:pt x="2524992" y="2204019"/>
                </a:lnTo>
                <a:lnTo>
                  <a:pt x="2524992" y="0"/>
                </a:lnTo>
                <a:close/>
              </a:path>
            </a:pathLst>
          </a:custGeom>
          <a:blipFill>
            <a:blip r:embed="rId10"/>
            <a:stretch>
              <a:fillRect/>
            </a:stretch>
          </a:blipFill>
        </p:spPr>
        <p:txBody>
          <a:bodyPr/>
          <a:lstStyle/>
          <a:p>
            <a:endParaRPr lang="en-US"/>
          </a:p>
        </p:txBody>
      </p:sp>
      <p:sp>
        <p:nvSpPr>
          <p:cNvPr id="13" name="Freeform 13"/>
          <p:cNvSpPr/>
          <p:nvPr/>
        </p:nvSpPr>
        <p:spPr>
          <a:xfrm rot="2232986">
            <a:off x="-683460" y="2724359"/>
            <a:ext cx="3019669" cy="2868686"/>
          </a:xfrm>
          <a:custGeom>
            <a:avLst/>
            <a:gdLst/>
            <a:ahLst/>
            <a:cxnLst/>
            <a:rect l="l" t="t" r="r" b="b"/>
            <a:pathLst>
              <a:path w="3019669" h="2868686">
                <a:moveTo>
                  <a:pt x="0" y="0"/>
                </a:moveTo>
                <a:lnTo>
                  <a:pt x="3019670" y="0"/>
                </a:lnTo>
                <a:lnTo>
                  <a:pt x="3019670" y="2868686"/>
                </a:lnTo>
                <a:lnTo>
                  <a:pt x="0" y="2868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flipH="1">
            <a:off x="1674447" y="7640558"/>
            <a:ext cx="2782284" cy="2810388"/>
          </a:xfrm>
          <a:custGeom>
            <a:avLst/>
            <a:gdLst/>
            <a:ahLst/>
            <a:cxnLst/>
            <a:rect l="l" t="t" r="r" b="b"/>
            <a:pathLst>
              <a:path w="2782284" h="2810388">
                <a:moveTo>
                  <a:pt x="2782284" y="0"/>
                </a:moveTo>
                <a:lnTo>
                  <a:pt x="0" y="0"/>
                </a:lnTo>
                <a:lnTo>
                  <a:pt x="0" y="2810388"/>
                </a:lnTo>
                <a:lnTo>
                  <a:pt x="2782284" y="2810388"/>
                </a:lnTo>
                <a:lnTo>
                  <a:pt x="278228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676400" flipH="1">
            <a:off x="-206099" y="-620769"/>
            <a:ext cx="2481166" cy="2512573"/>
          </a:xfrm>
          <a:custGeom>
            <a:avLst/>
            <a:gdLst/>
            <a:ahLst/>
            <a:cxnLst/>
            <a:rect l="l" t="t" r="r" b="b"/>
            <a:pathLst>
              <a:path w="2481166" h="2512573">
                <a:moveTo>
                  <a:pt x="2481166" y="0"/>
                </a:moveTo>
                <a:lnTo>
                  <a:pt x="0" y="0"/>
                </a:lnTo>
                <a:lnTo>
                  <a:pt x="0" y="2512573"/>
                </a:lnTo>
                <a:lnTo>
                  <a:pt x="2481166" y="2512573"/>
                </a:lnTo>
                <a:lnTo>
                  <a:pt x="2481166" y="0"/>
                </a:lnTo>
                <a:close/>
              </a:path>
            </a:pathLst>
          </a:custGeom>
          <a:blipFill>
            <a:blip r:embed="rId11"/>
            <a:stretch>
              <a:fillRect/>
            </a:stretch>
          </a:blipFill>
        </p:spPr>
        <p:txBody>
          <a:bodyPr/>
          <a:lstStyle/>
          <a:p>
            <a:endParaRPr lang="en-US"/>
          </a:p>
        </p:txBody>
      </p:sp>
      <p:sp>
        <p:nvSpPr>
          <p:cNvPr id="16" name="Freeform 16"/>
          <p:cNvSpPr/>
          <p:nvPr/>
        </p:nvSpPr>
        <p:spPr>
          <a:xfrm rot="795532" flipH="1">
            <a:off x="607717" y="6150300"/>
            <a:ext cx="2887731" cy="1554562"/>
          </a:xfrm>
          <a:custGeom>
            <a:avLst/>
            <a:gdLst/>
            <a:ahLst/>
            <a:cxnLst/>
            <a:rect l="l" t="t" r="r" b="b"/>
            <a:pathLst>
              <a:path w="2887731" h="1554562">
                <a:moveTo>
                  <a:pt x="2887731" y="0"/>
                </a:moveTo>
                <a:lnTo>
                  <a:pt x="0" y="0"/>
                </a:lnTo>
                <a:lnTo>
                  <a:pt x="0" y="1554562"/>
                </a:lnTo>
                <a:lnTo>
                  <a:pt x="2887731" y="1554562"/>
                </a:lnTo>
                <a:lnTo>
                  <a:pt x="2887731"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3244592" y="2190774"/>
            <a:ext cx="11798816" cy="5383210"/>
          </a:xfrm>
          <a:custGeom>
            <a:avLst/>
            <a:gdLst/>
            <a:ahLst/>
            <a:cxnLst/>
            <a:rect l="l" t="t" r="r" b="b"/>
            <a:pathLst>
              <a:path w="11798816" h="5383210">
                <a:moveTo>
                  <a:pt x="0" y="0"/>
                </a:moveTo>
                <a:lnTo>
                  <a:pt x="11798816" y="0"/>
                </a:lnTo>
                <a:lnTo>
                  <a:pt x="11798816" y="5383209"/>
                </a:lnTo>
                <a:lnTo>
                  <a:pt x="0" y="53832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TextBox 18"/>
          <p:cNvSpPr txBox="1"/>
          <p:nvPr/>
        </p:nvSpPr>
        <p:spPr>
          <a:xfrm>
            <a:off x="4635112" y="2787772"/>
            <a:ext cx="9017776" cy="3003140"/>
          </a:xfrm>
          <a:prstGeom prst="rect">
            <a:avLst/>
          </a:prstGeom>
        </p:spPr>
        <p:txBody>
          <a:bodyPr lIns="0" tIns="0" rIns="0" bIns="0" rtlCol="0" anchor="t">
            <a:spAutoFit/>
          </a:bodyPr>
          <a:lstStyle/>
          <a:p>
            <a:pPr algn="ctr">
              <a:lnSpc>
                <a:spcPts val="24259"/>
              </a:lnSpc>
            </a:pPr>
            <a:r>
              <a:rPr lang="en-US" sz="17328">
                <a:solidFill>
                  <a:srgbClr val="000000"/>
                </a:solidFill>
                <a:latin typeface="TC October"/>
                <a:ea typeface="TC October"/>
                <a:cs typeface="TC October"/>
                <a:sym typeface="TC October"/>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613794" y="2933054"/>
            <a:ext cx="2554876" cy="2417551"/>
          </a:xfrm>
          <a:custGeom>
            <a:avLst/>
            <a:gdLst/>
            <a:ahLst/>
            <a:cxnLst/>
            <a:rect l="l" t="t" r="r" b="b"/>
            <a:pathLst>
              <a:path w="2554876" h="2417551">
                <a:moveTo>
                  <a:pt x="0" y="0"/>
                </a:moveTo>
                <a:lnTo>
                  <a:pt x="2554876" y="0"/>
                </a:lnTo>
                <a:lnTo>
                  <a:pt x="2554876" y="2417552"/>
                </a:lnTo>
                <a:lnTo>
                  <a:pt x="0" y="2417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16468058" y="3133217"/>
            <a:ext cx="2554876" cy="2417551"/>
          </a:xfrm>
          <a:custGeom>
            <a:avLst/>
            <a:gdLst/>
            <a:ahLst/>
            <a:cxnLst/>
            <a:rect l="l" t="t" r="r" b="b"/>
            <a:pathLst>
              <a:path w="2554876" h="2417551">
                <a:moveTo>
                  <a:pt x="2554875" y="0"/>
                </a:moveTo>
                <a:lnTo>
                  <a:pt x="0" y="0"/>
                </a:lnTo>
                <a:lnTo>
                  <a:pt x="0" y="2417551"/>
                </a:lnTo>
                <a:lnTo>
                  <a:pt x="2554875" y="2417551"/>
                </a:lnTo>
                <a:lnTo>
                  <a:pt x="255487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716523">
            <a:off x="-1238121" y="5021582"/>
            <a:ext cx="2476243" cy="2281239"/>
          </a:xfrm>
          <a:custGeom>
            <a:avLst/>
            <a:gdLst/>
            <a:ahLst/>
            <a:cxnLst/>
            <a:rect l="l" t="t" r="r" b="b"/>
            <a:pathLst>
              <a:path w="2476243" h="2281239">
                <a:moveTo>
                  <a:pt x="0" y="0"/>
                </a:moveTo>
                <a:lnTo>
                  <a:pt x="2476242" y="0"/>
                </a:lnTo>
                <a:lnTo>
                  <a:pt x="2476242" y="2281238"/>
                </a:lnTo>
                <a:lnTo>
                  <a:pt x="0" y="2281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1716523" flipH="1">
            <a:off x="17283677" y="5021582"/>
            <a:ext cx="2476243" cy="2281239"/>
          </a:xfrm>
          <a:custGeom>
            <a:avLst/>
            <a:gdLst/>
            <a:ahLst/>
            <a:cxnLst/>
            <a:rect l="l" t="t" r="r" b="b"/>
            <a:pathLst>
              <a:path w="2476243" h="2281239">
                <a:moveTo>
                  <a:pt x="2476243" y="0"/>
                </a:moveTo>
                <a:lnTo>
                  <a:pt x="0" y="0"/>
                </a:lnTo>
                <a:lnTo>
                  <a:pt x="0" y="2281238"/>
                </a:lnTo>
                <a:lnTo>
                  <a:pt x="2476243" y="2281238"/>
                </a:lnTo>
                <a:lnTo>
                  <a:pt x="247624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935696">
            <a:off x="-677854" y="691076"/>
            <a:ext cx="2682996" cy="2731944"/>
          </a:xfrm>
          <a:custGeom>
            <a:avLst/>
            <a:gdLst/>
            <a:ahLst/>
            <a:cxnLst/>
            <a:rect l="l" t="t" r="r" b="b"/>
            <a:pathLst>
              <a:path w="2682996" h="2731944">
                <a:moveTo>
                  <a:pt x="0" y="0"/>
                </a:moveTo>
                <a:lnTo>
                  <a:pt x="2682996" y="0"/>
                </a:lnTo>
                <a:lnTo>
                  <a:pt x="2682996" y="2731943"/>
                </a:lnTo>
                <a:lnTo>
                  <a:pt x="0" y="27319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209601" flipH="1">
            <a:off x="16514674" y="900801"/>
            <a:ext cx="2682996" cy="2731944"/>
          </a:xfrm>
          <a:custGeom>
            <a:avLst/>
            <a:gdLst/>
            <a:ahLst/>
            <a:cxnLst/>
            <a:rect l="l" t="t" r="r" b="b"/>
            <a:pathLst>
              <a:path w="2682996" h="2731944">
                <a:moveTo>
                  <a:pt x="2682996" y="0"/>
                </a:moveTo>
                <a:lnTo>
                  <a:pt x="0" y="0"/>
                </a:lnTo>
                <a:lnTo>
                  <a:pt x="0" y="2731944"/>
                </a:lnTo>
                <a:lnTo>
                  <a:pt x="2682996" y="2731944"/>
                </a:lnTo>
                <a:lnTo>
                  <a:pt x="268299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377377">
            <a:off x="-269043" y="-365437"/>
            <a:ext cx="2079269" cy="1775176"/>
          </a:xfrm>
          <a:custGeom>
            <a:avLst/>
            <a:gdLst/>
            <a:ahLst/>
            <a:cxnLst/>
            <a:rect l="l" t="t" r="r" b="b"/>
            <a:pathLst>
              <a:path w="2079269" h="1775176">
                <a:moveTo>
                  <a:pt x="0" y="0"/>
                </a:moveTo>
                <a:lnTo>
                  <a:pt x="2079269" y="0"/>
                </a:lnTo>
                <a:lnTo>
                  <a:pt x="2079269" y="1775176"/>
                </a:lnTo>
                <a:lnTo>
                  <a:pt x="0" y="17751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1377377" flipH="1">
            <a:off x="16679816" y="-53321"/>
            <a:ext cx="2079269" cy="1775176"/>
          </a:xfrm>
          <a:custGeom>
            <a:avLst/>
            <a:gdLst/>
            <a:ahLst/>
            <a:cxnLst/>
            <a:rect l="l" t="t" r="r" b="b"/>
            <a:pathLst>
              <a:path w="2079269" h="1775176">
                <a:moveTo>
                  <a:pt x="2079269" y="0"/>
                </a:moveTo>
                <a:lnTo>
                  <a:pt x="0" y="0"/>
                </a:lnTo>
                <a:lnTo>
                  <a:pt x="0" y="1775176"/>
                </a:lnTo>
                <a:lnTo>
                  <a:pt x="2079269" y="1775176"/>
                </a:lnTo>
                <a:lnTo>
                  <a:pt x="207926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2078086">
            <a:off x="15394705" y="6051655"/>
            <a:ext cx="4649492" cy="4114800"/>
          </a:xfrm>
          <a:custGeom>
            <a:avLst/>
            <a:gdLst/>
            <a:ahLst/>
            <a:cxnLst/>
            <a:rect l="l" t="t" r="r" b="b"/>
            <a:pathLst>
              <a:path w="4649492" h="4114800">
                <a:moveTo>
                  <a:pt x="0" y="0"/>
                </a:moveTo>
                <a:lnTo>
                  <a:pt x="4649491" y="0"/>
                </a:lnTo>
                <a:lnTo>
                  <a:pt x="464949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rot="-8813884" flipH="1">
            <a:off x="-1277597" y="6168229"/>
            <a:ext cx="4386048" cy="3881653"/>
          </a:xfrm>
          <a:custGeom>
            <a:avLst/>
            <a:gdLst/>
            <a:ahLst/>
            <a:cxnLst/>
            <a:rect l="l" t="t" r="r" b="b"/>
            <a:pathLst>
              <a:path w="4386048" h="3881653">
                <a:moveTo>
                  <a:pt x="4386049" y="0"/>
                </a:moveTo>
                <a:lnTo>
                  <a:pt x="0" y="0"/>
                </a:lnTo>
                <a:lnTo>
                  <a:pt x="0" y="3881653"/>
                </a:lnTo>
                <a:lnTo>
                  <a:pt x="4386049" y="3881653"/>
                </a:lnTo>
                <a:lnTo>
                  <a:pt x="438604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1931111" y="3180277"/>
            <a:ext cx="9678328" cy="4264458"/>
          </a:xfrm>
          <a:prstGeom prst="rect">
            <a:avLst/>
          </a:prstGeom>
        </p:spPr>
        <p:txBody>
          <a:bodyPr lIns="0" tIns="0" rIns="0" bIns="0" rtlCol="0" anchor="t">
            <a:spAutoFit/>
          </a:bodyPr>
          <a:lstStyle/>
          <a:p>
            <a:pPr algn="ctr">
              <a:lnSpc>
                <a:spcPts val="5676"/>
              </a:lnSpc>
            </a:pPr>
            <a:r>
              <a:rPr lang="en-US" sz="4054">
                <a:solidFill>
                  <a:srgbClr val="FFFFFF"/>
                </a:solidFill>
                <a:latin typeface="Marykate"/>
                <a:ea typeface="Marykate"/>
                <a:cs typeface="Marykate"/>
                <a:sym typeface="Marykate"/>
              </a:rPr>
              <a:t>•Title I is the LARGEST federal assistance program for our nation’s schools</a:t>
            </a:r>
          </a:p>
          <a:p>
            <a:pPr algn="ctr">
              <a:lnSpc>
                <a:spcPts val="5676"/>
              </a:lnSpc>
            </a:pPr>
            <a:endParaRPr lang="en-US" sz="4054">
              <a:solidFill>
                <a:srgbClr val="FFFFFF"/>
              </a:solidFill>
              <a:latin typeface="Marykate"/>
              <a:ea typeface="Marykate"/>
              <a:cs typeface="Marykate"/>
              <a:sym typeface="Marykate"/>
            </a:endParaRPr>
          </a:p>
          <a:p>
            <a:pPr algn="ctr">
              <a:lnSpc>
                <a:spcPts val="5676"/>
              </a:lnSpc>
            </a:pPr>
            <a:r>
              <a:rPr lang="en-US" sz="4054">
                <a:solidFill>
                  <a:srgbClr val="FFFFFF"/>
                </a:solidFill>
                <a:latin typeface="Marykate"/>
                <a:ea typeface="Marykate"/>
                <a:cs typeface="Marykate"/>
                <a:sym typeface="Marykate"/>
              </a:rPr>
              <a:t>•The Program serves 95 schools in Pinellas County including students in 38 non-public schools</a:t>
            </a:r>
          </a:p>
          <a:p>
            <a:pPr algn="ctr">
              <a:lnSpc>
                <a:spcPts val="5676"/>
              </a:lnSpc>
            </a:pPr>
            <a:r>
              <a:rPr lang="en-US" sz="4054">
                <a:solidFill>
                  <a:srgbClr val="FFFFFF"/>
                </a:solidFill>
                <a:latin typeface="Marykate"/>
                <a:ea typeface="Marykate"/>
                <a:cs typeface="Marykate"/>
                <a:sym typeface="Marykate"/>
              </a:rPr>
              <a:t>.</a:t>
            </a:r>
          </a:p>
        </p:txBody>
      </p:sp>
      <p:sp>
        <p:nvSpPr>
          <p:cNvPr id="14" name="Freeform 14"/>
          <p:cNvSpPr/>
          <p:nvPr/>
        </p:nvSpPr>
        <p:spPr>
          <a:xfrm>
            <a:off x="9295401" y="7204605"/>
            <a:ext cx="6531400" cy="2222372"/>
          </a:xfrm>
          <a:custGeom>
            <a:avLst/>
            <a:gdLst/>
            <a:ahLst/>
            <a:cxnLst/>
            <a:rect l="l" t="t" r="r" b="b"/>
            <a:pathLst>
              <a:path w="6531400" h="2222372">
                <a:moveTo>
                  <a:pt x="0" y="0"/>
                </a:moveTo>
                <a:lnTo>
                  <a:pt x="6531400" y="0"/>
                </a:lnTo>
                <a:lnTo>
                  <a:pt x="6531400" y="2222372"/>
                </a:lnTo>
                <a:lnTo>
                  <a:pt x="0" y="2222372"/>
                </a:lnTo>
                <a:lnTo>
                  <a:pt x="0" y="0"/>
                </a:lnTo>
                <a:close/>
              </a:path>
            </a:pathLst>
          </a:custGeom>
          <a:blipFill>
            <a:blip r:embed="rId14"/>
            <a:stretch>
              <a:fillRect/>
            </a:stretch>
          </a:blipFill>
        </p:spPr>
        <p:txBody>
          <a:bodyPr/>
          <a:lstStyle/>
          <a:p>
            <a:endParaRPr lang="en-US"/>
          </a:p>
        </p:txBody>
      </p:sp>
      <p:sp>
        <p:nvSpPr>
          <p:cNvPr id="15" name="TextBox 15"/>
          <p:cNvSpPr txBox="1"/>
          <p:nvPr/>
        </p:nvSpPr>
        <p:spPr>
          <a:xfrm>
            <a:off x="5334091" y="1655155"/>
            <a:ext cx="7619817" cy="1236345"/>
          </a:xfrm>
          <a:prstGeom prst="rect">
            <a:avLst/>
          </a:prstGeom>
        </p:spPr>
        <p:txBody>
          <a:bodyPr lIns="0" tIns="0" rIns="0" bIns="0" rtlCol="0" anchor="t">
            <a:spAutoFit/>
          </a:bodyPr>
          <a:lstStyle/>
          <a:p>
            <a:pPr algn="ctr">
              <a:lnSpc>
                <a:spcPts val="10080"/>
              </a:lnSpc>
            </a:pPr>
            <a:r>
              <a:rPr lang="en-US" sz="7200">
                <a:solidFill>
                  <a:srgbClr val="FFFFFF"/>
                </a:solidFill>
                <a:latin typeface="TC October"/>
                <a:ea typeface="TC October"/>
                <a:cs typeface="TC October"/>
                <a:sym typeface="TC October"/>
              </a:rPr>
              <a:t>ALL ABOUT TITLE I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6295639" y="4864394"/>
            <a:ext cx="3385583" cy="2595614"/>
          </a:xfrm>
          <a:custGeom>
            <a:avLst/>
            <a:gdLst/>
            <a:ahLst/>
            <a:cxnLst/>
            <a:rect l="l" t="t" r="r" b="b"/>
            <a:pathLst>
              <a:path w="3385583" h="2595614">
                <a:moveTo>
                  <a:pt x="0" y="0"/>
                </a:moveTo>
                <a:lnTo>
                  <a:pt x="3385584" y="0"/>
                </a:lnTo>
                <a:lnTo>
                  <a:pt x="3385584" y="2595614"/>
                </a:lnTo>
                <a:lnTo>
                  <a:pt x="0" y="2595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544178">
            <a:off x="15592038" y="7284381"/>
            <a:ext cx="3008082" cy="2970784"/>
          </a:xfrm>
          <a:custGeom>
            <a:avLst/>
            <a:gdLst/>
            <a:ahLst/>
            <a:cxnLst/>
            <a:rect l="l" t="t" r="r" b="b"/>
            <a:pathLst>
              <a:path w="3008082" h="2970784">
                <a:moveTo>
                  <a:pt x="0" y="0"/>
                </a:moveTo>
                <a:lnTo>
                  <a:pt x="3008083" y="0"/>
                </a:lnTo>
                <a:lnTo>
                  <a:pt x="3008083" y="2970783"/>
                </a:lnTo>
                <a:lnTo>
                  <a:pt x="0" y="2970783"/>
                </a:lnTo>
                <a:lnTo>
                  <a:pt x="0" y="0"/>
                </a:lnTo>
                <a:close/>
              </a:path>
            </a:pathLst>
          </a:custGeom>
          <a:blipFill>
            <a:blip r:embed="rId6"/>
            <a:stretch>
              <a:fillRect t="-2806" b="-2806"/>
            </a:stretch>
          </a:blipFill>
        </p:spPr>
        <p:txBody>
          <a:bodyPr/>
          <a:lstStyle/>
          <a:p>
            <a:endParaRPr lang="en-US"/>
          </a:p>
        </p:txBody>
      </p:sp>
      <p:sp>
        <p:nvSpPr>
          <p:cNvPr id="5" name="Freeform 5"/>
          <p:cNvSpPr/>
          <p:nvPr/>
        </p:nvSpPr>
        <p:spPr>
          <a:xfrm rot="-2864226">
            <a:off x="15663324" y="2504564"/>
            <a:ext cx="3019669" cy="2868686"/>
          </a:xfrm>
          <a:custGeom>
            <a:avLst/>
            <a:gdLst/>
            <a:ahLst/>
            <a:cxnLst/>
            <a:rect l="l" t="t" r="r" b="b"/>
            <a:pathLst>
              <a:path w="3019669" h="2868686">
                <a:moveTo>
                  <a:pt x="0" y="0"/>
                </a:moveTo>
                <a:lnTo>
                  <a:pt x="3019669" y="0"/>
                </a:lnTo>
                <a:lnTo>
                  <a:pt x="3019669" y="2868686"/>
                </a:lnTo>
                <a:lnTo>
                  <a:pt x="0" y="28686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4629033" y="7853106"/>
            <a:ext cx="2782284" cy="2810388"/>
          </a:xfrm>
          <a:custGeom>
            <a:avLst/>
            <a:gdLst/>
            <a:ahLst/>
            <a:cxnLst/>
            <a:rect l="l" t="t" r="r" b="b"/>
            <a:pathLst>
              <a:path w="2782284" h="2810388">
                <a:moveTo>
                  <a:pt x="0" y="0"/>
                </a:moveTo>
                <a:lnTo>
                  <a:pt x="2782284" y="0"/>
                </a:lnTo>
                <a:lnTo>
                  <a:pt x="2782284" y="2810388"/>
                </a:lnTo>
                <a:lnTo>
                  <a:pt x="0" y="28103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6725935" y="1070780"/>
            <a:ext cx="2524992" cy="2204018"/>
          </a:xfrm>
          <a:custGeom>
            <a:avLst/>
            <a:gdLst/>
            <a:ahLst/>
            <a:cxnLst/>
            <a:rect l="l" t="t" r="r" b="b"/>
            <a:pathLst>
              <a:path w="2524992" h="2204018">
                <a:moveTo>
                  <a:pt x="0" y="0"/>
                </a:moveTo>
                <a:lnTo>
                  <a:pt x="2524992" y="0"/>
                </a:lnTo>
                <a:lnTo>
                  <a:pt x="2524992" y="2204018"/>
                </a:lnTo>
                <a:lnTo>
                  <a:pt x="0" y="2204018"/>
                </a:lnTo>
                <a:lnTo>
                  <a:pt x="0" y="0"/>
                </a:lnTo>
                <a:close/>
              </a:path>
            </a:pathLst>
          </a:custGeom>
          <a:blipFill>
            <a:blip r:embed="rId11"/>
            <a:stretch>
              <a:fillRect/>
            </a:stretch>
          </a:blipFill>
        </p:spPr>
        <p:txBody>
          <a:bodyPr/>
          <a:lstStyle/>
          <a:p>
            <a:endParaRPr lang="en-US"/>
          </a:p>
        </p:txBody>
      </p:sp>
      <p:sp>
        <p:nvSpPr>
          <p:cNvPr id="8" name="Freeform 8"/>
          <p:cNvSpPr/>
          <p:nvPr/>
        </p:nvSpPr>
        <p:spPr>
          <a:xfrm rot="-1676400">
            <a:off x="16170734" y="-818140"/>
            <a:ext cx="2481166" cy="2512573"/>
          </a:xfrm>
          <a:custGeom>
            <a:avLst/>
            <a:gdLst/>
            <a:ahLst/>
            <a:cxnLst/>
            <a:rect l="l" t="t" r="r" b="b"/>
            <a:pathLst>
              <a:path w="2481166" h="2512573">
                <a:moveTo>
                  <a:pt x="0" y="0"/>
                </a:moveTo>
                <a:lnTo>
                  <a:pt x="2481166" y="0"/>
                </a:lnTo>
                <a:lnTo>
                  <a:pt x="2481166" y="2512573"/>
                </a:lnTo>
                <a:lnTo>
                  <a:pt x="0" y="2512573"/>
                </a:lnTo>
                <a:lnTo>
                  <a:pt x="0" y="0"/>
                </a:lnTo>
                <a:close/>
              </a:path>
            </a:pathLst>
          </a:custGeom>
          <a:blipFill>
            <a:blip r:embed="rId12"/>
            <a:stretch>
              <a:fillRect/>
            </a:stretch>
          </a:blipFill>
        </p:spPr>
        <p:txBody>
          <a:bodyPr/>
          <a:lstStyle/>
          <a:p>
            <a:endParaRPr lang="en-US"/>
          </a:p>
        </p:txBody>
      </p:sp>
      <p:sp>
        <p:nvSpPr>
          <p:cNvPr id="9" name="Freeform 9"/>
          <p:cNvSpPr/>
          <p:nvPr/>
        </p:nvSpPr>
        <p:spPr>
          <a:xfrm rot="-1539410">
            <a:off x="15080050" y="6260258"/>
            <a:ext cx="2887731" cy="1554562"/>
          </a:xfrm>
          <a:custGeom>
            <a:avLst/>
            <a:gdLst/>
            <a:ahLst/>
            <a:cxnLst/>
            <a:rect l="l" t="t" r="r" b="b"/>
            <a:pathLst>
              <a:path w="2887731" h="1554562">
                <a:moveTo>
                  <a:pt x="0" y="0"/>
                </a:moveTo>
                <a:lnTo>
                  <a:pt x="2887731" y="0"/>
                </a:lnTo>
                <a:lnTo>
                  <a:pt x="2887731" y="1554562"/>
                </a:lnTo>
                <a:lnTo>
                  <a:pt x="0" y="15545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3125937" y="3099078"/>
            <a:ext cx="10717884" cy="4662280"/>
          </a:xfrm>
          <a:custGeom>
            <a:avLst/>
            <a:gdLst/>
            <a:ahLst/>
            <a:cxnLst/>
            <a:rect l="l" t="t" r="r" b="b"/>
            <a:pathLst>
              <a:path w="10717884" h="4662280">
                <a:moveTo>
                  <a:pt x="0" y="0"/>
                </a:moveTo>
                <a:lnTo>
                  <a:pt x="10717884" y="0"/>
                </a:lnTo>
                <a:lnTo>
                  <a:pt x="10717884" y="4662279"/>
                </a:lnTo>
                <a:lnTo>
                  <a:pt x="0" y="46622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11" name="TextBox 11"/>
          <p:cNvSpPr txBox="1"/>
          <p:nvPr/>
        </p:nvSpPr>
        <p:spPr>
          <a:xfrm>
            <a:off x="208356" y="29770"/>
            <a:ext cx="8401911" cy="1236345"/>
          </a:xfrm>
          <a:prstGeom prst="rect">
            <a:avLst/>
          </a:prstGeom>
        </p:spPr>
        <p:txBody>
          <a:bodyPr lIns="0" tIns="0" rIns="0" bIns="0" rtlCol="0" anchor="t">
            <a:spAutoFit/>
          </a:bodyPr>
          <a:lstStyle/>
          <a:p>
            <a:pPr algn="ctr">
              <a:lnSpc>
                <a:spcPts val="10080"/>
              </a:lnSpc>
            </a:pPr>
            <a:r>
              <a:rPr lang="en-US" sz="7200">
                <a:solidFill>
                  <a:srgbClr val="FFFFFF"/>
                </a:solidFill>
                <a:latin typeface="Canva Student Font"/>
                <a:ea typeface="Canva Student Font"/>
                <a:cs typeface="Canva Student Font"/>
                <a:sym typeface="Canva Student Font"/>
              </a:rPr>
              <a:t>TITLE I FUNDING PROCESS</a:t>
            </a:r>
          </a:p>
        </p:txBody>
      </p:sp>
      <p:sp>
        <p:nvSpPr>
          <p:cNvPr id="12" name="TextBox 12"/>
          <p:cNvSpPr txBox="1"/>
          <p:nvPr/>
        </p:nvSpPr>
        <p:spPr>
          <a:xfrm>
            <a:off x="3197326" y="4950213"/>
            <a:ext cx="2519917" cy="799047"/>
          </a:xfrm>
          <a:prstGeom prst="rect">
            <a:avLst/>
          </a:prstGeom>
        </p:spPr>
        <p:txBody>
          <a:bodyPr lIns="0" tIns="0" rIns="0" bIns="0" rtlCol="0" anchor="t">
            <a:spAutoFit/>
          </a:bodyPr>
          <a:lstStyle/>
          <a:p>
            <a:pPr marL="494726" lvl="1" indent="-247363" algn="l">
              <a:lnSpc>
                <a:spcPts val="3208"/>
              </a:lnSpc>
              <a:spcBef>
                <a:spcPct val="0"/>
              </a:spcBef>
              <a:buAutoNum type="arabicPeriod"/>
            </a:pPr>
            <a:r>
              <a:rPr lang="en-US" sz="2291">
                <a:solidFill>
                  <a:srgbClr val="FFFFFF"/>
                </a:solidFill>
                <a:latin typeface="Hero Bold"/>
                <a:ea typeface="Hero Bold"/>
                <a:cs typeface="Hero Bold"/>
                <a:sym typeface="Hero Bold"/>
              </a:rPr>
              <a:t>FEDERAL GOVERNMENT</a:t>
            </a:r>
          </a:p>
        </p:txBody>
      </p:sp>
      <p:sp>
        <p:nvSpPr>
          <p:cNvPr id="13" name="TextBox 13"/>
          <p:cNvSpPr txBox="1"/>
          <p:nvPr/>
        </p:nvSpPr>
        <p:spPr>
          <a:xfrm>
            <a:off x="5841068" y="4749832"/>
            <a:ext cx="2211948" cy="1189495"/>
          </a:xfrm>
          <a:prstGeom prst="rect">
            <a:avLst/>
          </a:prstGeom>
        </p:spPr>
        <p:txBody>
          <a:bodyPr lIns="0" tIns="0" rIns="0" bIns="0" rtlCol="0" anchor="t">
            <a:spAutoFit/>
          </a:bodyPr>
          <a:lstStyle/>
          <a:p>
            <a:pPr algn="ctr">
              <a:lnSpc>
                <a:spcPts val="3202"/>
              </a:lnSpc>
              <a:spcBef>
                <a:spcPct val="0"/>
              </a:spcBef>
            </a:pPr>
            <a:r>
              <a:rPr lang="en-US" sz="2287">
                <a:solidFill>
                  <a:srgbClr val="000000"/>
                </a:solidFill>
                <a:latin typeface="Hero Bold"/>
                <a:ea typeface="Hero Bold"/>
                <a:cs typeface="Hero Bold"/>
                <a:sym typeface="Hero Bold"/>
              </a:rPr>
              <a:t>2  FLORIDA DEPT. OF EDUCATION</a:t>
            </a:r>
          </a:p>
        </p:txBody>
      </p:sp>
      <p:sp>
        <p:nvSpPr>
          <p:cNvPr id="14" name="TextBox 14"/>
          <p:cNvSpPr txBox="1"/>
          <p:nvPr/>
        </p:nvSpPr>
        <p:spPr>
          <a:xfrm>
            <a:off x="8176841" y="4668227"/>
            <a:ext cx="2456478" cy="1363019"/>
          </a:xfrm>
          <a:prstGeom prst="rect">
            <a:avLst/>
          </a:prstGeom>
        </p:spPr>
        <p:txBody>
          <a:bodyPr lIns="0" tIns="0" rIns="0" bIns="0" rtlCol="0" anchor="t">
            <a:spAutoFit/>
          </a:bodyPr>
          <a:lstStyle/>
          <a:p>
            <a:pPr algn="ctr">
              <a:lnSpc>
                <a:spcPts val="3622"/>
              </a:lnSpc>
              <a:spcBef>
                <a:spcPct val="0"/>
              </a:spcBef>
            </a:pPr>
            <a:r>
              <a:rPr lang="en-US" sz="2587">
                <a:solidFill>
                  <a:srgbClr val="FFFFFF"/>
                </a:solidFill>
                <a:latin typeface="Hero Bold"/>
                <a:ea typeface="Hero Bold"/>
                <a:cs typeface="Hero Bold"/>
                <a:sym typeface="Hero Bold"/>
              </a:rPr>
              <a:t>3. PINELLAS COUNTY SCHOOLS</a:t>
            </a:r>
          </a:p>
        </p:txBody>
      </p:sp>
      <p:sp>
        <p:nvSpPr>
          <p:cNvPr id="15" name="TextBox 15"/>
          <p:cNvSpPr txBox="1"/>
          <p:nvPr/>
        </p:nvSpPr>
        <p:spPr>
          <a:xfrm>
            <a:off x="10501857" y="4864394"/>
            <a:ext cx="2621819" cy="791435"/>
          </a:xfrm>
          <a:prstGeom prst="rect">
            <a:avLst/>
          </a:prstGeom>
        </p:spPr>
        <p:txBody>
          <a:bodyPr lIns="0" tIns="0" rIns="0" bIns="0" rtlCol="0" anchor="t">
            <a:spAutoFit/>
          </a:bodyPr>
          <a:lstStyle/>
          <a:p>
            <a:pPr algn="ctr">
              <a:lnSpc>
                <a:spcPts val="3201"/>
              </a:lnSpc>
              <a:spcBef>
                <a:spcPct val="0"/>
              </a:spcBef>
            </a:pPr>
            <a:r>
              <a:rPr lang="en-US" sz="2286" u="sng" dirty="0">
                <a:solidFill>
                  <a:srgbClr val="E93732"/>
                </a:solidFill>
                <a:latin typeface="Hero Bold"/>
                <a:ea typeface="Hero Bold"/>
                <a:cs typeface="Hero Bold"/>
                <a:sym typeface="Hero Bold"/>
              </a:rPr>
              <a:t>BELLEAIR ELEMENTARY</a:t>
            </a:r>
          </a:p>
        </p:txBody>
      </p:sp>
      <p:sp>
        <p:nvSpPr>
          <p:cNvPr id="16" name="Freeform 16"/>
          <p:cNvSpPr/>
          <p:nvPr/>
        </p:nvSpPr>
        <p:spPr>
          <a:xfrm>
            <a:off x="100315" y="1028700"/>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666" b="-8666"/>
            </a:stretch>
          </a:blipFill>
        </p:spPr>
        <p:txBody>
          <a:bodyPr/>
          <a:lstStyle/>
          <a:p>
            <a:endParaRPr lang="en-US"/>
          </a:p>
        </p:txBody>
      </p:sp>
      <p:sp>
        <p:nvSpPr>
          <p:cNvPr id="3" name="TextBox 3"/>
          <p:cNvSpPr txBox="1"/>
          <p:nvPr/>
        </p:nvSpPr>
        <p:spPr>
          <a:xfrm>
            <a:off x="0" y="42980"/>
            <a:ext cx="8016017" cy="2512695"/>
          </a:xfrm>
          <a:prstGeom prst="rect">
            <a:avLst/>
          </a:prstGeom>
        </p:spPr>
        <p:txBody>
          <a:bodyPr lIns="0" tIns="0" rIns="0" bIns="0" rtlCol="0" anchor="t">
            <a:spAutoFit/>
          </a:bodyPr>
          <a:lstStyle/>
          <a:p>
            <a:pPr algn="ctr">
              <a:lnSpc>
                <a:spcPts val="10080"/>
              </a:lnSpc>
              <a:spcBef>
                <a:spcPct val="0"/>
              </a:spcBef>
            </a:pPr>
            <a:r>
              <a:rPr lang="en-US" sz="7200">
                <a:solidFill>
                  <a:srgbClr val="F9AE16"/>
                </a:solidFill>
                <a:latin typeface="TC October"/>
                <a:ea typeface="TC October"/>
                <a:cs typeface="TC October"/>
                <a:sym typeface="TC October"/>
              </a:rPr>
              <a:t>TITLE I SUPPLEMENTAL RESOURCES</a:t>
            </a:r>
          </a:p>
        </p:txBody>
      </p:sp>
      <p:sp>
        <p:nvSpPr>
          <p:cNvPr id="4" name="TextBox 4"/>
          <p:cNvSpPr txBox="1"/>
          <p:nvPr/>
        </p:nvSpPr>
        <p:spPr>
          <a:xfrm>
            <a:off x="0" y="3716010"/>
            <a:ext cx="10553801" cy="3658869"/>
          </a:xfrm>
          <a:prstGeom prst="rect">
            <a:avLst/>
          </a:prstGeom>
        </p:spPr>
        <p:txBody>
          <a:bodyPr lIns="0" tIns="0" rIns="0" bIns="0" rtlCol="0" anchor="t">
            <a:spAutoFit/>
          </a:bodyPr>
          <a:lstStyle/>
          <a:p>
            <a:pPr algn="ctr">
              <a:lnSpc>
                <a:spcPts val="7280"/>
              </a:lnSpc>
              <a:spcBef>
                <a:spcPct val="0"/>
              </a:spcBef>
            </a:pPr>
            <a:r>
              <a:rPr lang="en-US" sz="5200">
                <a:solidFill>
                  <a:srgbClr val="F9AE16"/>
                </a:solidFill>
                <a:latin typeface="Glacial Indifference"/>
                <a:ea typeface="Glacial Indifference"/>
                <a:cs typeface="Glacial Indifference"/>
                <a:sym typeface="Glacial Indifference"/>
              </a:rPr>
              <a:t>DEFINITION: PROVIDED IN ADDITION TO WHAT IS ALREADY PRESENT OR AVAILABLE TO COMPLETE OR ENHANCE IT.</a:t>
            </a:r>
          </a:p>
        </p:txBody>
      </p:sp>
      <p:sp>
        <p:nvSpPr>
          <p:cNvPr id="5" name="Freeform 5"/>
          <p:cNvSpPr/>
          <p:nvPr/>
        </p:nvSpPr>
        <p:spPr>
          <a:xfrm>
            <a:off x="17094404" y="185855"/>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6977968" y="110326"/>
            <a:ext cx="1066700" cy="1038699"/>
          </a:xfrm>
          <a:custGeom>
            <a:avLst/>
            <a:gdLst/>
            <a:ahLst/>
            <a:cxnLst/>
            <a:rect l="l" t="t" r="r" b="b"/>
            <a:pathLst>
              <a:path w="1066700" h="1038699">
                <a:moveTo>
                  <a:pt x="0" y="0"/>
                </a:moveTo>
                <a:lnTo>
                  <a:pt x="1066700" y="0"/>
                </a:lnTo>
                <a:lnTo>
                  <a:pt x="1066700" y="1038699"/>
                </a:lnTo>
                <a:lnTo>
                  <a:pt x="0" y="1038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4" name="Table 4"/>
          <p:cNvGraphicFramePr>
            <a:graphicFrameLocks noGrp="1"/>
          </p:cNvGraphicFramePr>
          <p:nvPr>
            <p:extLst>
              <p:ext uri="{D42A27DB-BD31-4B8C-83A1-F6EECF244321}">
                <p14:modId xmlns:p14="http://schemas.microsoft.com/office/powerpoint/2010/main" val="3356324203"/>
              </p:ext>
            </p:extLst>
          </p:nvPr>
        </p:nvGraphicFramePr>
        <p:xfrm>
          <a:off x="996074" y="1954502"/>
          <a:ext cx="15981894" cy="6543676"/>
        </p:xfrm>
        <a:graphic>
          <a:graphicData uri="http://schemas.openxmlformats.org/drawingml/2006/table">
            <a:tbl>
              <a:tblPr/>
              <a:tblGrid>
                <a:gridCol w="8316499">
                  <a:extLst>
                    <a:ext uri="{9D8B030D-6E8A-4147-A177-3AD203B41FA5}">
                      <a16:colId xmlns:a16="http://schemas.microsoft.com/office/drawing/2014/main" val="20000"/>
                    </a:ext>
                  </a:extLst>
                </a:gridCol>
                <a:gridCol w="7665395">
                  <a:extLst>
                    <a:ext uri="{9D8B030D-6E8A-4147-A177-3AD203B41FA5}">
                      <a16:colId xmlns:a16="http://schemas.microsoft.com/office/drawing/2014/main" val="20001"/>
                    </a:ext>
                  </a:extLst>
                </a:gridCol>
              </a:tblGrid>
              <a:tr h="1025144">
                <a:tc>
                  <a:txBody>
                    <a:bodyPr/>
                    <a:lstStyle/>
                    <a:p>
                      <a:pPr algn="ctr">
                        <a:lnSpc>
                          <a:spcPts val="2520"/>
                        </a:lnSpc>
                        <a:defRPr/>
                      </a:pPr>
                      <a:r>
                        <a:rPr lang="en-US" sz="1800">
                          <a:solidFill>
                            <a:srgbClr val="000000"/>
                          </a:solidFill>
                          <a:latin typeface="Hero Bold"/>
                          <a:ea typeface="Hero Bold"/>
                          <a:cs typeface="Hero Bold"/>
                          <a:sym typeface="Hero Bold"/>
                        </a:rPr>
                        <a:t>Supplemental Resources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2520"/>
                        </a:lnSpc>
                        <a:defRPr/>
                      </a:pPr>
                      <a:r>
                        <a:rPr lang="en-US" sz="1800">
                          <a:solidFill>
                            <a:srgbClr val="000000"/>
                          </a:solidFill>
                          <a:latin typeface="Hero Bold"/>
                          <a:ea typeface="Hero Bold"/>
                          <a:cs typeface="Hero Bold"/>
                          <a:sym typeface="Hero Bold"/>
                        </a:rPr>
                        <a:t>Positive Impact</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extLst>
                  <a:ext uri="{0D108BD9-81ED-4DB2-BD59-A6C34878D82A}">
                    <a16:rowId xmlns:a16="http://schemas.microsoft.com/office/drawing/2014/main" val="10000"/>
                  </a:ext>
                </a:extLst>
              </a:tr>
              <a:tr h="1063467">
                <a:tc>
                  <a:txBody>
                    <a:bodyPr/>
                    <a:lstStyle/>
                    <a:p>
                      <a:pPr algn="ctr">
                        <a:lnSpc>
                          <a:spcPts val="2520"/>
                        </a:lnSpc>
                        <a:defRPr/>
                      </a:pPr>
                      <a:r>
                        <a:rPr lang="en-US" sz="1800" dirty="0">
                          <a:solidFill>
                            <a:srgbClr val="FFFFFF"/>
                          </a:solidFill>
                          <a:latin typeface="Hero"/>
                          <a:ea typeface="Hero"/>
                          <a:cs typeface="Hero"/>
                          <a:sym typeface="Hero"/>
                        </a:rPr>
                        <a:t>Additional supplement personnel  (MTSS Coach, Two Interventionist, One Behavior Support)</a:t>
                      </a:r>
                      <a:endParaRPr lang="en-US" sz="1100" dirty="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800" dirty="0">
                          <a:solidFill>
                            <a:srgbClr val="FFFFFF"/>
                          </a:solidFill>
                          <a:latin typeface="Hero"/>
                          <a:ea typeface="Hero"/>
                          <a:cs typeface="Hero"/>
                          <a:sym typeface="Hero"/>
                        </a:rPr>
                        <a:t>Support for teachers and students, small group teaching to help students meet grade level expectation</a:t>
                      </a:r>
                      <a:endParaRPr lang="en-US" sz="1100" dirty="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1"/>
                  </a:ext>
                </a:extLst>
              </a:tr>
              <a:tr h="1379633">
                <a:tc>
                  <a:txBody>
                    <a:bodyPr/>
                    <a:lstStyle/>
                    <a:p>
                      <a:pPr algn="ctr">
                        <a:lnSpc>
                          <a:spcPts val="2520"/>
                        </a:lnSpc>
                        <a:defRPr/>
                      </a:pPr>
                      <a:r>
                        <a:rPr lang="en-US" sz="1800" dirty="0">
                          <a:solidFill>
                            <a:srgbClr val="FFFFFF"/>
                          </a:solidFill>
                          <a:latin typeface="Hero"/>
                          <a:ea typeface="Hero"/>
                          <a:cs typeface="Hero"/>
                          <a:sym typeface="Hero"/>
                        </a:rPr>
                        <a:t>Additional training opportunities for school staff (Data training)</a:t>
                      </a:r>
                      <a:endParaRPr lang="en-US" sz="1100" dirty="0"/>
                    </a:p>
                    <a:p>
                      <a:pPr algn="ctr">
                        <a:lnSpc>
                          <a:spcPts val="2520"/>
                        </a:lnSpc>
                      </a:pPr>
                      <a:endParaRPr lang="en-US" sz="1100" dirty="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marL="0" algn="ctr" defTabSz="914400" rtl="0" eaLnBrk="1" latinLnBrk="0" hangingPunct="1">
                        <a:lnSpc>
                          <a:spcPts val="2520"/>
                        </a:lnSpc>
                        <a:defRPr/>
                      </a:pPr>
                      <a:r>
                        <a:rPr lang="en-US" sz="1800" kern="1200" dirty="0">
                          <a:solidFill>
                            <a:srgbClr val="FFFFFF"/>
                          </a:solidFill>
                          <a:latin typeface="Hero"/>
                        </a:rPr>
                        <a:t>Learning ways to use student assessment data to determine the best ways to reteach and support</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2"/>
                  </a:ext>
                </a:extLst>
              </a:tr>
              <a:tr h="1025144">
                <a:tc>
                  <a:txBody>
                    <a:bodyPr/>
                    <a:lstStyle/>
                    <a:p>
                      <a:pPr algn="l">
                        <a:lnSpc>
                          <a:spcPts val="2519"/>
                        </a:lnSpc>
                        <a:defRPr/>
                      </a:pPr>
                      <a:r>
                        <a:rPr lang="en-US" sz="1799">
                          <a:solidFill>
                            <a:srgbClr val="FFFBF5"/>
                          </a:solidFill>
                          <a:latin typeface="Hero"/>
                          <a:ea typeface="Hero"/>
                          <a:cs typeface="Hero"/>
                          <a:sym typeface="Hero"/>
                        </a:rPr>
                        <a:t>Extended Learning Opportunities (before and/or after school programs)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800" kern="1200" dirty="0">
                          <a:solidFill>
                            <a:srgbClr val="FFFFFF"/>
                          </a:solidFill>
                          <a:latin typeface="Hero"/>
                          <a:ea typeface="+mn-ea"/>
                          <a:cs typeface="+mn-cs"/>
                        </a:rPr>
                        <a:t>Ways to extend the academic day and provide additional clubs </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3"/>
                  </a:ext>
                </a:extLst>
              </a:tr>
              <a:tr h="1025144">
                <a:tc>
                  <a:txBody>
                    <a:bodyPr/>
                    <a:lstStyle/>
                    <a:p>
                      <a:pPr algn="ctr">
                        <a:lnSpc>
                          <a:spcPts val="2519"/>
                        </a:lnSpc>
                        <a:defRPr/>
                      </a:pPr>
                      <a:r>
                        <a:rPr lang="en-US" sz="1799">
                          <a:solidFill>
                            <a:srgbClr val="FFFBF5"/>
                          </a:solidFill>
                          <a:latin typeface="Hero"/>
                          <a:ea typeface="Hero"/>
                          <a:cs typeface="Hero"/>
                          <a:sym typeface="Hero"/>
                        </a:rPr>
                        <a:t>Parent and Family Engagement Resources and Training Workshops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800" kern="1200" dirty="0">
                          <a:solidFill>
                            <a:srgbClr val="FFFFFF"/>
                          </a:solidFill>
                          <a:latin typeface="Hero"/>
                          <a:ea typeface="+mn-ea"/>
                          <a:cs typeface="+mn-cs"/>
                        </a:rPr>
                        <a:t>Connections between school and home</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4"/>
                  </a:ext>
                </a:extLst>
              </a:tr>
              <a:tr h="1025144">
                <a:tc>
                  <a:txBody>
                    <a:bodyPr/>
                    <a:lstStyle/>
                    <a:p>
                      <a:pPr algn="ctr">
                        <a:lnSpc>
                          <a:spcPts val="2519"/>
                        </a:lnSpc>
                        <a:defRPr/>
                      </a:pPr>
                      <a:r>
                        <a:rPr lang="en-US" sz="1799">
                          <a:solidFill>
                            <a:srgbClr val="FFFBF5"/>
                          </a:solidFill>
                          <a:latin typeface="Hero"/>
                          <a:ea typeface="Hero"/>
                          <a:cs typeface="Hero"/>
                          <a:sym typeface="Hero"/>
                        </a:rPr>
                        <a:t>Supplemental teaching materials equipment and technology</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800" kern="1200" dirty="0">
                          <a:solidFill>
                            <a:srgbClr val="FFFFFF"/>
                          </a:solidFill>
                          <a:latin typeface="Hero"/>
                          <a:ea typeface="+mn-ea"/>
                          <a:cs typeface="+mn-cs"/>
                        </a:rPr>
                        <a:t>Academic programs for students </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extBox 5"/>
          <p:cNvSpPr txBox="1"/>
          <p:nvPr/>
        </p:nvSpPr>
        <p:spPr>
          <a:xfrm>
            <a:off x="678749" y="373027"/>
            <a:ext cx="11202730" cy="672683"/>
          </a:xfrm>
          <a:prstGeom prst="rect">
            <a:avLst/>
          </a:prstGeom>
        </p:spPr>
        <p:txBody>
          <a:bodyPr lIns="0" tIns="0" rIns="0" bIns="0" rtlCol="0" anchor="t">
            <a:spAutoFit/>
          </a:bodyPr>
          <a:lstStyle/>
          <a:p>
            <a:pPr algn="ctr">
              <a:lnSpc>
                <a:spcPts val="5447"/>
              </a:lnSpc>
              <a:spcBef>
                <a:spcPct val="0"/>
              </a:spcBef>
            </a:pPr>
            <a:r>
              <a:rPr lang="en-US" sz="3891">
                <a:solidFill>
                  <a:srgbClr val="FFAC33"/>
                </a:solidFill>
                <a:latin typeface="Hero Bold"/>
                <a:ea typeface="Hero Bold"/>
                <a:cs typeface="Hero Bold"/>
                <a:sym typeface="Hero Bold"/>
              </a:rPr>
              <a:t>Title I Programs Provide Supplement Support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245" y="8181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6977968" y="110326"/>
            <a:ext cx="1066700" cy="1038699"/>
          </a:xfrm>
          <a:custGeom>
            <a:avLst/>
            <a:gdLst/>
            <a:ahLst/>
            <a:cxnLst/>
            <a:rect l="l" t="t" r="r" b="b"/>
            <a:pathLst>
              <a:path w="1066700" h="1038699">
                <a:moveTo>
                  <a:pt x="0" y="0"/>
                </a:moveTo>
                <a:lnTo>
                  <a:pt x="1066700" y="0"/>
                </a:lnTo>
                <a:lnTo>
                  <a:pt x="1066700" y="1038699"/>
                </a:lnTo>
                <a:lnTo>
                  <a:pt x="0" y="1038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0804" y="4315185"/>
            <a:ext cx="2099009" cy="2212394"/>
          </a:xfrm>
          <a:custGeom>
            <a:avLst/>
            <a:gdLst/>
            <a:ahLst/>
            <a:cxnLst/>
            <a:rect l="l" t="t" r="r" b="b"/>
            <a:pathLst>
              <a:path w="2099009" h="2212394">
                <a:moveTo>
                  <a:pt x="0" y="0"/>
                </a:moveTo>
                <a:lnTo>
                  <a:pt x="2099008" y="0"/>
                </a:lnTo>
                <a:lnTo>
                  <a:pt x="2099008" y="2212393"/>
                </a:lnTo>
                <a:lnTo>
                  <a:pt x="0" y="2212393"/>
                </a:lnTo>
                <a:lnTo>
                  <a:pt x="0" y="0"/>
                </a:lnTo>
                <a:close/>
              </a:path>
            </a:pathLst>
          </a:custGeom>
          <a:blipFill>
            <a:blip r:embed="rId6"/>
            <a:stretch>
              <a:fillRect/>
            </a:stretch>
          </a:blipFill>
        </p:spPr>
        <p:txBody>
          <a:bodyPr/>
          <a:lstStyle/>
          <a:p>
            <a:endParaRPr lang="en-US"/>
          </a:p>
        </p:txBody>
      </p:sp>
      <p:sp>
        <p:nvSpPr>
          <p:cNvPr id="5" name="Freeform 5"/>
          <p:cNvSpPr/>
          <p:nvPr/>
        </p:nvSpPr>
        <p:spPr>
          <a:xfrm>
            <a:off x="62245" y="5143500"/>
            <a:ext cx="1227676" cy="1192380"/>
          </a:xfrm>
          <a:custGeom>
            <a:avLst/>
            <a:gdLst/>
            <a:ahLst/>
            <a:cxnLst/>
            <a:rect l="l" t="t" r="r" b="b"/>
            <a:pathLst>
              <a:path w="1227676" h="1192380">
                <a:moveTo>
                  <a:pt x="0" y="0"/>
                </a:moveTo>
                <a:lnTo>
                  <a:pt x="1227676" y="0"/>
                </a:lnTo>
                <a:lnTo>
                  <a:pt x="1227676" y="1192380"/>
                </a:lnTo>
                <a:lnTo>
                  <a:pt x="0" y="1192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938472">
            <a:off x="187240" y="2375327"/>
            <a:ext cx="2205361" cy="2481419"/>
          </a:xfrm>
          <a:custGeom>
            <a:avLst/>
            <a:gdLst/>
            <a:ahLst/>
            <a:cxnLst/>
            <a:rect l="l" t="t" r="r" b="b"/>
            <a:pathLst>
              <a:path w="2205361" h="2481419">
                <a:moveTo>
                  <a:pt x="0" y="0"/>
                </a:moveTo>
                <a:lnTo>
                  <a:pt x="2205362" y="0"/>
                </a:lnTo>
                <a:lnTo>
                  <a:pt x="2205362" y="2481419"/>
                </a:lnTo>
                <a:lnTo>
                  <a:pt x="0" y="24814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477865">
            <a:off x="-4177" y="5848288"/>
            <a:ext cx="2488665" cy="3150209"/>
          </a:xfrm>
          <a:custGeom>
            <a:avLst/>
            <a:gdLst/>
            <a:ahLst/>
            <a:cxnLst/>
            <a:rect l="l" t="t" r="r" b="b"/>
            <a:pathLst>
              <a:path w="2488665" h="3150209">
                <a:moveTo>
                  <a:pt x="0" y="0"/>
                </a:moveTo>
                <a:lnTo>
                  <a:pt x="2488665" y="0"/>
                </a:lnTo>
                <a:lnTo>
                  <a:pt x="2488665" y="3150209"/>
                </a:lnTo>
                <a:lnTo>
                  <a:pt x="0" y="31502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rot="-1277786">
            <a:off x="-29219" y="8595910"/>
            <a:ext cx="2414261" cy="1119613"/>
          </a:xfrm>
          <a:custGeom>
            <a:avLst/>
            <a:gdLst/>
            <a:ahLst/>
            <a:cxnLst/>
            <a:rect l="l" t="t" r="r" b="b"/>
            <a:pathLst>
              <a:path w="2414261" h="1119613">
                <a:moveTo>
                  <a:pt x="0" y="0"/>
                </a:moveTo>
                <a:lnTo>
                  <a:pt x="2414260" y="0"/>
                </a:lnTo>
                <a:lnTo>
                  <a:pt x="2414260" y="1119613"/>
                </a:lnTo>
                <a:lnTo>
                  <a:pt x="0" y="11196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rot="-732095">
            <a:off x="2973422" y="3960131"/>
            <a:ext cx="6785486" cy="4527770"/>
          </a:xfrm>
          <a:custGeom>
            <a:avLst/>
            <a:gdLst/>
            <a:ahLst/>
            <a:cxnLst/>
            <a:rect l="l" t="t" r="r" b="b"/>
            <a:pathLst>
              <a:path w="6785486" h="4527770">
                <a:moveTo>
                  <a:pt x="0" y="0"/>
                </a:moveTo>
                <a:lnTo>
                  <a:pt x="6785487" y="0"/>
                </a:lnTo>
                <a:lnTo>
                  <a:pt x="6785487" y="4527770"/>
                </a:lnTo>
                <a:lnTo>
                  <a:pt x="0" y="4527770"/>
                </a:lnTo>
                <a:lnTo>
                  <a:pt x="0" y="0"/>
                </a:lnTo>
                <a:close/>
              </a:path>
            </a:pathLst>
          </a:custGeom>
          <a:blipFill>
            <a:blip r:embed="rId15"/>
            <a:stretch>
              <a:fillRect/>
            </a:stretch>
          </a:blipFill>
        </p:spPr>
        <p:txBody>
          <a:bodyPr/>
          <a:lstStyle/>
          <a:p>
            <a:endParaRPr lang="en-US"/>
          </a:p>
        </p:txBody>
      </p:sp>
      <p:sp>
        <p:nvSpPr>
          <p:cNvPr id="10" name="TextBox 10"/>
          <p:cNvSpPr txBox="1"/>
          <p:nvPr/>
        </p:nvSpPr>
        <p:spPr>
          <a:xfrm rot="-981288">
            <a:off x="1168661" y="676526"/>
            <a:ext cx="6734057" cy="2662140"/>
          </a:xfrm>
          <a:prstGeom prst="rect">
            <a:avLst/>
          </a:prstGeom>
        </p:spPr>
        <p:txBody>
          <a:bodyPr lIns="0" tIns="0" rIns="0" bIns="0" rtlCol="0" anchor="t">
            <a:spAutoFit/>
          </a:bodyPr>
          <a:lstStyle/>
          <a:p>
            <a:pPr algn="ctr">
              <a:lnSpc>
                <a:spcPts val="10767"/>
              </a:lnSpc>
              <a:spcBef>
                <a:spcPct val="0"/>
              </a:spcBef>
            </a:pPr>
            <a:r>
              <a:rPr lang="en-US" sz="7691">
                <a:solidFill>
                  <a:srgbClr val="FFAC33"/>
                </a:solidFill>
                <a:latin typeface="ChaloopsW00-Bd"/>
                <a:ea typeface="ChaloopsW00-Bd"/>
                <a:cs typeface="ChaloopsW00-Bd"/>
                <a:sym typeface="ChaloopsW00-Bd"/>
              </a:rPr>
              <a:t>LET’S CELEBRATE</a:t>
            </a:r>
          </a:p>
        </p:txBody>
      </p:sp>
      <p:sp>
        <p:nvSpPr>
          <p:cNvPr id="11" name="TextBox 11"/>
          <p:cNvSpPr txBox="1"/>
          <p:nvPr/>
        </p:nvSpPr>
        <p:spPr>
          <a:xfrm>
            <a:off x="10650627" y="1448558"/>
            <a:ext cx="6800030" cy="7597336"/>
          </a:xfrm>
          <a:prstGeom prst="rect">
            <a:avLst/>
          </a:prstGeom>
        </p:spPr>
        <p:txBody>
          <a:bodyPr lIns="0" tIns="0" rIns="0" bIns="0" rtlCol="0" anchor="t">
            <a:spAutoFit/>
          </a:bodyPr>
          <a:lstStyle/>
          <a:p>
            <a:pPr algn="ctr">
              <a:lnSpc>
                <a:spcPts val="4048"/>
              </a:lnSpc>
            </a:pPr>
            <a:r>
              <a:rPr lang="en-US" sz="3600" dirty="0">
                <a:solidFill>
                  <a:srgbClr val="FFAC33"/>
                </a:solidFill>
                <a:latin typeface="Hero Bold"/>
                <a:ea typeface="Hero Bold"/>
                <a:cs typeface="Hero Bold"/>
                <a:sym typeface="Hero Bold"/>
              </a:rPr>
              <a:t>BELLEAIR IS A B SCHOOL</a:t>
            </a:r>
          </a:p>
          <a:p>
            <a:pPr algn="ctr">
              <a:lnSpc>
                <a:spcPts val="4048"/>
              </a:lnSpc>
            </a:pPr>
            <a:endParaRPr lang="en-US" sz="3600" dirty="0">
              <a:solidFill>
                <a:srgbClr val="FFAC33"/>
              </a:solidFill>
              <a:latin typeface="Hero Bold"/>
              <a:ea typeface="Hero Bold"/>
              <a:cs typeface="Hero Bold"/>
              <a:sym typeface="Hero Bold"/>
            </a:endParaRPr>
          </a:p>
          <a:p>
            <a:r>
              <a:rPr lang="en-US" sz="3600" dirty="0">
                <a:solidFill>
                  <a:srgbClr val="FFAC33"/>
                </a:solidFill>
                <a:latin typeface="Hero Bold"/>
              </a:rPr>
              <a:t>Growth in overall proficiency for math (+8) and reading (+4)</a:t>
            </a:r>
          </a:p>
          <a:p>
            <a:endParaRPr lang="en-US" sz="3600" dirty="0">
              <a:solidFill>
                <a:srgbClr val="FFAC33"/>
              </a:solidFill>
              <a:latin typeface="Hero Bold"/>
            </a:endParaRPr>
          </a:p>
          <a:p>
            <a:r>
              <a:rPr lang="en-US" sz="3600" dirty="0">
                <a:solidFill>
                  <a:srgbClr val="FFAC33"/>
                </a:solidFill>
                <a:latin typeface="Hero Bold"/>
              </a:rPr>
              <a:t>Growth in learning gains for math (+10) and for L25 (+4)</a:t>
            </a:r>
          </a:p>
          <a:p>
            <a:endParaRPr lang="en-US" sz="3600" dirty="0">
              <a:solidFill>
                <a:srgbClr val="FFAC33"/>
              </a:solidFill>
              <a:latin typeface="Hero Bold"/>
            </a:endParaRPr>
          </a:p>
          <a:p>
            <a:r>
              <a:rPr lang="en-US" sz="3600" dirty="0">
                <a:solidFill>
                  <a:srgbClr val="FFAC33"/>
                </a:solidFill>
                <a:latin typeface="Hero Bold"/>
              </a:rPr>
              <a:t>Growth for SWD in ELA (+21)</a:t>
            </a:r>
          </a:p>
          <a:p>
            <a:endParaRPr lang="en-US" sz="3600" dirty="0">
              <a:solidFill>
                <a:srgbClr val="FFAC33"/>
              </a:solidFill>
              <a:latin typeface="Hero Bold"/>
            </a:endParaRPr>
          </a:p>
          <a:p>
            <a:r>
              <a:rPr lang="en-US" sz="3600" dirty="0">
                <a:solidFill>
                  <a:srgbClr val="FFAC33"/>
                </a:solidFill>
                <a:latin typeface="Hero Bold"/>
              </a:rPr>
              <a:t>Growth in proficiency in all but two subgroups in both ELA and math</a:t>
            </a:r>
          </a:p>
          <a:p>
            <a:pPr algn="ctr">
              <a:lnSpc>
                <a:spcPts val="4048"/>
              </a:lnSpc>
            </a:pPr>
            <a:endParaRPr lang="en-US" sz="2891" dirty="0">
              <a:solidFill>
                <a:srgbClr val="FFAC33"/>
              </a:solidFill>
              <a:latin typeface="Hero Bold"/>
              <a:ea typeface="Hero Bold"/>
              <a:cs typeface="Hero Bold"/>
              <a:sym typeface="Hero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17176881" y="5655712"/>
            <a:ext cx="3385583" cy="2595614"/>
          </a:xfrm>
          <a:custGeom>
            <a:avLst/>
            <a:gdLst/>
            <a:ahLst/>
            <a:cxnLst/>
            <a:rect l="l" t="t" r="r" b="b"/>
            <a:pathLst>
              <a:path w="3385583" h="2595614">
                <a:moveTo>
                  <a:pt x="0" y="0"/>
                </a:moveTo>
                <a:lnTo>
                  <a:pt x="3385583" y="0"/>
                </a:lnTo>
                <a:lnTo>
                  <a:pt x="3385583" y="2595614"/>
                </a:lnTo>
                <a:lnTo>
                  <a:pt x="0" y="2595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544178">
            <a:off x="16473279" y="8075699"/>
            <a:ext cx="3008082" cy="2970784"/>
          </a:xfrm>
          <a:custGeom>
            <a:avLst/>
            <a:gdLst/>
            <a:ahLst/>
            <a:cxnLst/>
            <a:rect l="l" t="t" r="r" b="b"/>
            <a:pathLst>
              <a:path w="3008082" h="2970784">
                <a:moveTo>
                  <a:pt x="0" y="0"/>
                </a:moveTo>
                <a:lnTo>
                  <a:pt x="3008083" y="0"/>
                </a:lnTo>
                <a:lnTo>
                  <a:pt x="3008083" y="2970784"/>
                </a:lnTo>
                <a:lnTo>
                  <a:pt x="0" y="2970784"/>
                </a:lnTo>
                <a:lnTo>
                  <a:pt x="0" y="0"/>
                </a:lnTo>
                <a:close/>
              </a:path>
            </a:pathLst>
          </a:custGeom>
          <a:blipFill>
            <a:blip r:embed="rId6"/>
            <a:stretch>
              <a:fillRect t="-2806" b="-2806"/>
            </a:stretch>
          </a:blipFill>
        </p:spPr>
        <p:txBody>
          <a:bodyPr/>
          <a:lstStyle/>
          <a:p>
            <a:endParaRPr lang="en-US"/>
          </a:p>
        </p:txBody>
      </p:sp>
      <p:sp>
        <p:nvSpPr>
          <p:cNvPr id="5" name="Freeform 5"/>
          <p:cNvSpPr/>
          <p:nvPr/>
        </p:nvSpPr>
        <p:spPr>
          <a:xfrm rot="-2864226">
            <a:off x="16544565" y="3295883"/>
            <a:ext cx="3019669" cy="2868686"/>
          </a:xfrm>
          <a:custGeom>
            <a:avLst/>
            <a:gdLst/>
            <a:ahLst/>
            <a:cxnLst/>
            <a:rect l="l" t="t" r="r" b="b"/>
            <a:pathLst>
              <a:path w="3019669" h="2868686">
                <a:moveTo>
                  <a:pt x="0" y="0"/>
                </a:moveTo>
                <a:lnTo>
                  <a:pt x="3019669" y="0"/>
                </a:lnTo>
                <a:lnTo>
                  <a:pt x="3019669" y="2868686"/>
                </a:lnTo>
                <a:lnTo>
                  <a:pt x="0" y="28686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4922966" y="8267931"/>
            <a:ext cx="2782284" cy="2810388"/>
          </a:xfrm>
          <a:custGeom>
            <a:avLst/>
            <a:gdLst/>
            <a:ahLst/>
            <a:cxnLst/>
            <a:rect l="l" t="t" r="r" b="b"/>
            <a:pathLst>
              <a:path w="2782284" h="2810388">
                <a:moveTo>
                  <a:pt x="0" y="0"/>
                </a:moveTo>
                <a:lnTo>
                  <a:pt x="2782284" y="0"/>
                </a:lnTo>
                <a:lnTo>
                  <a:pt x="2782284" y="2810388"/>
                </a:lnTo>
                <a:lnTo>
                  <a:pt x="0" y="28103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7607176" y="1862099"/>
            <a:ext cx="2524992" cy="2204018"/>
          </a:xfrm>
          <a:custGeom>
            <a:avLst/>
            <a:gdLst/>
            <a:ahLst/>
            <a:cxnLst/>
            <a:rect l="l" t="t" r="r" b="b"/>
            <a:pathLst>
              <a:path w="2524992" h="2204018">
                <a:moveTo>
                  <a:pt x="0" y="0"/>
                </a:moveTo>
                <a:lnTo>
                  <a:pt x="2524992" y="0"/>
                </a:lnTo>
                <a:lnTo>
                  <a:pt x="2524992" y="2204018"/>
                </a:lnTo>
                <a:lnTo>
                  <a:pt x="0" y="2204018"/>
                </a:lnTo>
                <a:lnTo>
                  <a:pt x="0" y="0"/>
                </a:lnTo>
                <a:close/>
              </a:path>
            </a:pathLst>
          </a:custGeom>
          <a:blipFill>
            <a:blip r:embed="rId11"/>
            <a:stretch>
              <a:fillRect/>
            </a:stretch>
          </a:blipFill>
        </p:spPr>
        <p:txBody>
          <a:bodyPr/>
          <a:lstStyle/>
          <a:p>
            <a:endParaRPr lang="en-US"/>
          </a:p>
        </p:txBody>
      </p:sp>
      <p:sp>
        <p:nvSpPr>
          <p:cNvPr id="8" name="Freeform 8"/>
          <p:cNvSpPr/>
          <p:nvPr/>
        </p:nvSpPr>
        <p:spPr>
          <a:xfrm rot="-1676400">
            <a:off x="17051975" y="-26822"/>
            <a:ext cx="2481166" cy="2512573"/>
          </a:xfrm>
          <a:custGeom>
            <a:avLst/>
            <a:gdLst/>
            <a:ahLst/>
            <a:cxnLst/>
            <a:rect l="l" t="t" r="r" b="b"/>
            <a:pathLst>
              <a:path w="2481166" h="2512573">
                <a:moveTo>
                  <a:pt x="0" y="0"/>
                </a:moveTo>
                <a:lnTo>
                  <a:pt x="2481166" y="0"/>
                </a:lnTo>
                <a:lnTo>
                  <a:pt x="2481166" y="2512574"/>
                </a:lnTo>
                <a:lnTo>
                  <a:pt x="0" y="2512574"/>
                </a:lnTo>
                <a:lnTo>
                  <a:pt x="0" y="0"/>
                </a:lnTo>
                <a:close/>
              </a:path>
            </a:pathLst>
          </a:custGeom>
          <a:blipFill>
            <a:blip r:embed="rId12"/>
            <a:stretch>
              <a:fillRect/>
            </a:stretch>
          </a:blipFill>
        </p:spPr>
        <p:txBody>
          <a:bodyPr/>
          <a:lstStyle/>
          <a:p>
            <a:endParaRPr lang="en-US"/>
          </a:p>
        </p:txBody>
      </p:sp>
      <p:sp>
        <p:nvSpPr>
          <p:cNvPr id="9" name="Freeform 9"/>
          <p:cNvSpPr/>
          <p:nvPr/>
        </p:nvSpPr>
        <p:spPr>
          <a:xfrm rot="-1539410">
            <a:off x="15961291" y="7051577"/>
            <a:ext cx="2887731" cy="1554562"/>
          </a:xfrm>
          <a:custGeom>
            <a:avLst/>
            <a:gdLst/>
            <a:ahLst/>
            <a:cxnLst/>
            <a:rect l="l" t="t" r="r" b="b"/>
            <a:pathLst>
              <a:path w="2887731" h="1554562">
                <a:moveTo>
                  <a:pt x="0" y="0"/>
                </a:moveTo>
                <a:lnTo>
                  <a:pt x="2887731" y="0"/>
                </a:lnTo>
                <a:lnTo>
                  <a:pt x="2887731" y="1554562"/>
                </a:lnTo>
                <a:lnTo>
                  <a:pt x="0" y="15545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10710556">
            <a:off x="-2082669" y="2287411"/>
            <a:ext cx="3385583" cy="2595614"/>
          </a:xfrm>
          <a:custGeom>
            <a:avLst/>
            <a:gdLst/>
            <a:ahLst/>
            <a:cxnLst/>
            <a:rect l="l" t="t" r="r" b="b"/>
            <a:pathLst>
              <a:path w="3385583" h="2595614">
                <a:moveTo>
                  <a:pt x="0" y="0"/>
                </a:moveTo>
                <a:lnTo>
                  <a:pt x="3385584" y="0"/>
                </a:lnTo>
                <a:lnTo>
                  <a:pt x="3385584" y="2595614"/>
                </a:lnTo>
                <a:lnTo>
                  <a:pt x="0" y="2595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9166378">
            <a:off x="-1069705" y="-530077"/>
            <a:ext cx="3008082" cy="2970784"/>
          </a:xfrm>
          <a:custGeom>
            <a:avLst/>
            <a:gdLst/>
            <a:ahLst/>
            <a:cxnLst/>
            <a:rect l="l" t="t" r="r" b="b"/>
            <a:pathLst>
              <a:path w="3008082" h="2970784">
                <a:moveTo>
                  <a:pt x="0" y="0"/>
                </a:moveTo>
                <a:lnTo>
                  <a:pt x="3008083" y="0"/>
                </a:lnTo>
                <a:lnTo>
                  <a:pt x="3008083" y="2970783"/>
                </a:lnTo>
                <a:lnTo>
                  <a:pt x="0" y="2970783"/>
                </a:lnTo>
                <a:lnTo>
                  <a:pt x="0" y="0"/>
                </a:lnTo>
                <a:close/>
              </a:path>
            </a:pathLst>
          </a:custGeom>
          <a:blipFill>
            <a:blip r:embed="rId6"/>
            <a:stretch>
              <a:fillRect t="-2806" b="-2806"/>
            </a:stretch>
          </a:blipFill>
        </p:spPr>
        <p:txBody>
          <a:bodyPr/>
          <a:lstStyle/>
          <a:p>
            <a:endParaRPr lang="en-US"/>
          </a:p>
        </p:txBody>
      </p:sp>
      <p:sp>
        <p:nvSpPr>
          <p:cNvPr id="12" name="Freeform 12"/>
          <p:cNvSpPr/>
          <p:nvPr/>
        </p:nvSpPr>
        <p:spPr>
          <a:xfrm rot="7846330">
            <a:off x="-1026876" y="4352207"/>
            <a:ext cx="3019669" cy="2868686"/>
          </a:xfrm>
          <a:custGeom>
            <a:avLst/>
            <a:gdLst/>
            <a:ahLst/>
            <a:cxnLst/>
            <a:rect l="l" t="t" r="r" b="b"/>
            <a:pathLst>
              <a:path w="3019669" h="2868686">
                <a:moveTo>
                  <a:pt x="0" y="0"/>
                </a:moveTo>
                <a:lnTo>
                  <a:pt x="3019670" y="0"/>
                </a:lnTo>
                <a:lnTo>
                  <a:pt x="3019670" y="2868686"/>
                </a:lnTo>
                <a:lnTo>
                  <a:pt x="0" y="28686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10710556">
            <a:off x="702930" y="-605144"/>
            <a:ext cx="2782284" cy="2810388"/>
          </a:xfrm>
          <a:custGeom>
            <a:avLst/>
            <a:gdLst/>
            <a:ahLst/>
            <a:cxnLst/>
            <a:rect l="l" t="t" r="r" b="b"/>
            <a:pathLst>
              <a:path w="2782284" h="2810388">
                <a:moveTo>
                  <a:pt x="0" y="0"/>
                </a:moveTo>
                <a:lnTo>
                  <a:pt x="2782284" y="0"/>
                </a:lnTo>
                <a:lnTo>
                  <a:pt x="2782284" y="2810388"/>
                </a:lnTo>
                <a:lnTo>
                  <a:pt x="0" y="28103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10710556">
            <a:off x="-1548588" y="6471271"/>
            <a:ext cx="2524992" cy="2204018"/>
          </a:xfrm>
          <a:custGeom>
            <a:avLst/>
            <a:gdLst/>
            <a:ahLst/>
            <a:cxnLst/>
            <a:rect l="l" t="t" r="r" b="b"/>
            <a:pathLst>
              <a:path w="2524992" h="2204018">
                <a:moveTo>
                  <a:pt x="0" y="0"/>
                </a:moveTo>
                <a:lnTo>
                  <a:pt x="2524992" y="0"/>
                </a:lnTo>
                <a:lnTo>
                  <a:pt x="2524992" y="2204018"/>
                </a:lnTo>
                <a:lnTo>
                  <a:pt x="0" y="2204018"/>
                </a:lnTo>
                <a:lnTo>
                  <a:pt x="0" y="0"/>
                </a:lnTo>
                <a:close/>
              </a:path>
            </a:pathLst>
          </a:custGeom>
          <a:blipFill>
            <a:blip r:embed="rId11"/>
            <a:stretch>
              <a:fillRect/>
            </a:stretch>
          </a:blipFill>
        </p:spPr>
        <p:txBody>
          <a:bodyPr/>
          <a:lstStyle/>
          <a:p>
            <a:endParaRPr lang="en-US"/>
          </a:p>
        </p:txBody>
      </p:sp>
      <p:sp>
        <p:nvSpPr>
          <p:cNvPr id="15" name="Freeform 15"/>
          <p:cNvSpPr/>
          <p:nvPr/>
        </p:nvSpPr>
        <p:spPr>
          <a:xfrm rot="9034156">
            <a:off x="-904629" y="8036035"/>
            <a:ext cx="2481166" cy="2512573"/>
          </a:xfrm>
          <a:custGeom>
            <a:avLst/>
            <a:gdLst/>
            <a:ahLst/>
            <a:cxnLst/>
            <a:rect l="l" t="t" r="r" b="b"/>
            <a:pathLst>
              <a:path w="2481166" h="2512573">
                <a:moveTo>
                  <a:pt x="0" y="0"/>
                </a:moveTo>
                <a:lnTo>
                  <a:pt x="2481166" y="0"/>
                </a:lnTo>
                <a:lnTo>
                  <a:pt x="2481166" y="2512573"/>
                </a:lnTo>
                <a:lnTo>
                  <a:pt x="0" y="2512573"/>
                </a:lnTo>
                <a:lnTo>
                  <a:pt x="0" y="0"/>
                </a:lnTo>
                <a:close/>
              </a:path>
            </a:pathLst>
          </a:custGeom>
          <a:blipFill>
            <a:blip r:embed="rId12"/>
            <a:stretch>
              <a:fillRect/>
            </a:stretch>
          </a:blipFill>
        </p:spPr>
        <p:txBody>
          <a:bodyPr/>
          <a:lstStyle/>
          <a:p>
            <a:endParaRPr lang="en-US"/>
          </a:p>
        </p:txBody>
      </p:sp>
      <p:sp>
        <p:nvSpPr>
          <p:cNvPr id="16" name="Freeform 16"/>
          <p:cNvSpPr/>
          <p:nvPr/>
        </p:nvSpPr>
        <p:spPr>
          <a:xfrm rot="9171145">
            <a:off x="-528121" y="1067922"/>
            <a:ext cx="2887731" cy="1554562"/>
          </a:xfrm>
          <a:custGeom>
            <a:avLst/>
            <a:gdLst/>
            <a:ahLst/>
            <a:cxnLst/>
            <a:rect l="l" t="t" r="r" b="b"/>
            <a:pathLst>
              <a:path w="2887731" h="1554562">
                <a:moveTo>
                  <a:pt x="0" y="0"/>
                </a:moveTo>
                <a:lnTo>
                  <a:pt x="2887731" y="0"/>
                </a:lnTo>
                <a:lnTo>
                  <a:pt x="2887731" y="1554562"/>
                </a:lnTo>
                <a:lnTo>
                  <a:pt x="0" y="15545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TextBox 17"/>
          <p:cNvSpPr txBox="1"/>
          <p:nvPr/>
        </p:nvSpPr>
        <p:spPr>
          <a:xfrm>
            <a:off x="3521299" y="2645"/>
            <a:ext cx="11170351" cy="2176144"/>
          </a:xfrm>
          <a:prstGeom prst="rect">
            <a:avLst/>
          </a:prstGeom>
        </p:spPr>
        <p:txBody>
          <a:bodyPr lIns="0" tIns="0" rIns="0" bIns="0" rtlCol="0" anchor="t">
            <a:spAutoFit/>
          </a:bodyPr>
          <a:lstStyle/>
          <a:p>
            <a:pPr algn="ctr">
              <a:lnSpc>
                <a:spcPts val="10080"/>
              </a:lnSpc>
            </a:pPr>
            <a:r>
              <a:rPr lang="en-US" sz="7200">
                <a:solidFill>
                  <a:srgbClr val="FFFFFF"/>
                </a:solidFill>
                <a:latin typeface="Hero Bold"/>
                <a:ea typeface="Hero Bold"/>
                <a:cs typeface="Hero Bold"/>
                <a:sym typeface="Hero Bold"/>
              </a:rPr>
              <a:t>Title I </a:t>
            </a:r>
          </a:p>
          <a:p>
            <a:pPr algn="ctr">
              <a:lnSpc>
                <a:spcPts val="7280"/>
              </a:lnSpc>
            </a:pPr>
            <a:r>
              <a:rPr lang="en-US" sz="5200">
                <a:solidFill>
                  <a:srgbClr val="FFFFFF"/>
                </a:solidFill>
                <a:latin typeface="Hero Bold"/>
                <a:ea typeface="Hero Bold"/>
                <a:cs typeface="Hero Bold"/>
                <a:sym typeface="Hero Bold"/>
              </a:rPr>
              <a:t>Schoolwide Planning and Input</a:t>
            </a:r>
          </a:p>
        </p:txBody>
      </p:sp>
      <p:sp>
        <p:nvSpPr>
          <p:cNvPr id="18" name="TextBox 18"/>
          <p:cNvSpPr txBox="1"/>
          <p:nvPr/>
        </p:nvSpPr>
        <p:spPr>
          <a:xfrm>
            <a:off x="7762992" y="2632703"/>
            <a:ext cx="2739710" cy="665049"/>
          </a:xfrm>
          <a:prstGeom prst="rect">
            <a:avLst/>
          </a:prstGeom>
        </p:spPr>
        <p:txBody>
          <a:bodyPr lIns="0" tIns="0" rIns="0" bIns="0" rtlCol="0" anchor="t">
            <a:spAutoFit/>
          </a:bodyPr>
          <a:lstStyle/>
          <a:p>
            <a:pPr algn="ctr">
              <a:lnSpc>
                <a:spcPts val="5340"/>
              </a:lnSpc>
            </a:pPr>
            <a:r>
              <a:rPr lang="en-US" sz="3814">
                <a:solidFill>
                  <a:srgbClr val="FFFFFF"/>
                </a:solidFill>
                <a:latin typeface="TC October"/>
                <a:ea typeface="TC October"/>
                <a:cs typeface="TC October"/>
                <a:sym typeface="TC October"/>
              </a:rPr>
              <a:t>Second</a:t>
            </a:r>
          </a:p>
        </p:txBody>
      </p:sp>
      <p:sp>
        <p:nvSpPr>
          <p:cNvPr id="19" name="TextBox 19"/>
          <p:cNvSpPr txBox="1"/>
          <p:nvPr/>
        </p:nvSpPr>
        <p:spPr>
          <a:xfrm>
            <a:off x="3159554" y="2632703"/>
            <a:ext cx="2831334" cy="665049"/>
          </a:xfrm>
          <a:prstGeom prst="rect">
            <a:avLst/>
          </a:prstGeom>
        </p:spPr>
        <p:txBody>
          <a:bodyPr lIns="0" tIns="0" rIns="0" bIns="0" rtlCol="0" anchor="t">
            <a:spAutoFit/>
          </a:bodyPr>
          <a:lstStyle/>
          <a:p>
            <a:pPr algn="ctr">
              <a:lnSpc>
                <a:spcPts val="5340"/>
              </a:lnSpc>
            </a:pPr>
            <a:r>
              <a:rPr lang="en-US" sz="3814">
                <a:solidFill>
                  <a:srgbClr val="FFFFFF"/>
                </a:solidFill>
                <a:latin typeface="TC October"/>
                <a:ea typeface="TC October"/>
                <a:cs typeface="TC October"/>
                <a:sym typeface="TC October"/>
              </a:rPr>
              <a:t>First</a:t>
            </a:r>
          </a:p>
        </p:txBody>
      </p:sp>
      <p:sp>
        <p:nvSpPr>
          <p:cNvPr id="20" name="TextBox 20"/>
          <p:cNvSpPr txBox="1"/>
          <p:nvPr/>
        </p:nvSpPr>
        <p:spPr>
          <a:xfrm>
            <a:off x="2581877" y="3637958"/>
            <a:ext cx="3986686" cy="3138191"/>
          </a:xfrm>
          <a:prstGeom prst="rect">
            <a:avLst/>
          </a:prstGeom>
        </p:spPr>
        <p:txBody>
          <a:bodyPr lIns="0" tIns="0" rIns="0" bIns="0" rtlCol="0" anchor="t">
            <a:spAutoFit/>
          </a:bodyPr>
          <a:lstStyle/>
          <a:p>
            <a:pPr algn="ctr">
              <a:lnSpc>
                <a:spcPts val="5003"/>
              </a:lnSpc>
              <a:spcBef>
                <a:spcPct val="0"/>
              </a:spcBef>
            </a:pPr>
            <a:r>
              <a:rPr lang="en-US" sz="3574">
                <a:solidFill>
                  <a:srgbClr val="FFFFFF"/>
                </a:solidFill>
                <a:latin typeface="Canva Student Font"/>
                <a:ea typeface="Canva Student Font"/>
                <a:cs typeface="Canva Student Font"/>
                <a:sym typeface="Canva Student Font"/>
              </a:rPr>
              <a:t>Seek input from school, family and community members determine how Title I funds are used based on a needs assessment. </a:t>
            </a:r>
          </a:p>
        </p:txBody>
      </p:sp>
      <p:sp>
        <p:nvSpPr>
          <p:cNvPr id="21" name="TextBox 21"/>
          <p:cNvSpPr txBox="1"/>
          <p:nvPr/>
        </p:nvSpPr>
        <p:spPr>
          <a:xfrm>
            <a:off x="7146313" y="3647483"/>
            <a:ext cx="3986686" cy="3035956"/>
          </a:xfrm>
          <a:prstGeom prst="rect">
            <a:avLst/>
          </a:prstGeom>
        </p:spPr>
        <p:txBody>
          <a:bodyPr lIns="0" tIns="0" rIns="0" bIns="0" rtlCol="0" anchor="t">
            <a:spAutoFit/>
          </a:bodyPr>
          <a:lstStyle/>
          <a:p>
            <a:pPr algn="ctr">
              <a:lnSpc>
                <a:spcPts val="4863"/>
              </a:lnSpc>
              <a:spcBef>
                <a:spcPct val="0"/>
              </a:spcBef>
            </a:pPr>
            <a:r>
              <a:rPr lang="en-US" sz="3474">
                <a:solidFill>
                  <a:srgbClr val="FFFFFF"/>
                </a:solidFill>
                <a:latin typeface="Canva Student Font"/>
                <a:ea typeface="Canva Student Font"/>
                <a:cs typeface="Canva Student Font"/>
                <a:sym typeface="Canva Student Font"/>
              </a:rPr>
              <a:t>Please attend online or in-person meetings/trainings and complete surveys to provide input on Title I funding.</a:t>
            </a:r>
          </a:p>
        </p:txBody>
      </p:sp>
      <p:sp>
        <p:nvSpPr>
          <p:cNvPr id="22" name="TextBox 22"/>
          <p:cNvSpPr txBox="1"/>
          <p:nvPr/>
        </p:nvSpPr>
        <p:spPr>
          <a:xfrm>
            <a:off x="12416078" y="2632703"/>
            <a:ext cx="2802790" cy="665049"/>
          </a:xfrm>
          <a:prstGeom prst="rect">
            <a:avLst/>
          </a:prstGeom>
        </p:spPr>
        <p:txBody>
          <a:bodyPr lIns="0" tIns="0" rIns="0" bIns="0" rtlCol="0" anchor="t">
            <a:spAutoFit/>
          </a:bodyPr>
          <a:lstStyle/>
          <a:p>
            <a:pPr algn="ctr">
              <a:lnSpc>
                <a:spcPts val="5340"/>
              </a:lnSpc>
            </a:pPr>
            <a:r>
              <a:rPr lang="en-US" sz="3814">
                <a:solidFill>
                  <a:srgbClr val="FFFFFF"/>
                </a:solidFill>
                <a:latin typeface="TC October"/>
                <a:ea typeface="TC October"/>
                <a:cs typeface="TC October"/>
                <a:sym typeface="TC October"/>
              </a:rPr>
              <a:t>Last</a:t>
            </a:r>
          </a:p>
        </p:txBody>
      </p:sp>
      <p:sp>
        <p:nvSpPr>
          <p:cNvPr id="23" name="TextBox 23"/>
          <p:cNvSpPr txBox="1"/>
          <p:nvPr/>
        </p:nvSpPr>
        <p:spPr>
          <a:xfrm>
            <a:off x="11824130" y="3647483"/>
            <a:ext cx="3986686" cy="2573676"/>
          </a:xfrm>
          <a:prstGeom prst="rect">
            <a:avLst/>
          </a:prstGeom>
        </p:spPr>
        <p:txBody>
          <a:bodyPr lIns="0" tIns="0" rIns="0" bIns="0" rtlCol="0" anchor="t">
            <a:spAutoFit/>
          </a:bodyPr>
          <a:lstStyle/>
          <a:p>
            <a:pPr algn="ctr">
              <a:lnSpc>
                <a:spcPts val="5143"/>
              </a:lnSpc>
              <a:spcBef>
                <a:spcPct val="0"/>
              </a:spcBef>
            </a:pPr>
            <a:r>
              <a:rPr lang="en-US" sz="3674">
                <a:solidFill>
                  <a:srgbClr val="FFFFFF"/>
                </a:solidFill>
                <a:latin typeface="Canva Student Font"/>
                <a:ea typeface="Canva Student Font"/>
                <a:cs typeface="Canva Student Font"/>
                <a:sym typeface="Canva Student Font"/>
              </a:rPr>
              <a:t>All Title I schools must document that parents are involved in the schoolwide planning process.</a:t>
            </a:r>
          </a:p>
        </p:txBody>
      </p:sp>
      <p:sp>
        <p:nvSpPr>
          <p:cNvPr id="24" name="Freeform 24"/>
          <p:cNvSpPr/>
          <p:nvPr/>
        </p:nvSpPr>
        <p:spPr>
          <a:xfrm>
            <a:off x="15449974" y="168484"/>
            <a:ext cx="1055004" cy="1022395"/>
          </a:xfrm>
          <a:custGeom>
            <a:avLst/>
            <a:gdLst/>
            <a:ahLst/>
            <a:cxnLst/>
            <a:rect l="l" t="t" r="r" b="b"/>
            <a:pathLst>
              <a:path w="1055004" h="1022395">
                <a:moveTo>
                  <a:pt x="0" y="0"/>
                </a:moveTo>
                <a:lnTo>
                  <a:pt x="1055003" y="0"/>
                </a:lnTo>
                <a:lnTo>
                  <a:pt x="1055003" y="1022395"/>
                </a:lnTo>
                <a:lnTo>
                  <a:pt x="0" y="102239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rot="8100000">
            <a:off x="-1039519" y="227700"/>
            <a:ext cx="5404232" cy="2526478"/>
          </a:xfrm>
          <a:custGeom>
            <a:avLst/>
            <a:gdLst/>
            <a:ahLst/>
            <a:cxnLst/>
            <a:rect l="l" t="t" r="r" b="b"/>
            <a:pathLst>
              <a:path w="5404232" h="2526478">
                <a:moveTo>
                  <a:pt x="0" y="0"/>
                </a:moveTo>
                <a:lnTo>
                  <a:pt x="5404232" y="0"/>
                </a:lnTo>
                <a:lnTo>
                  <a:pt x="5404232" y="2526479"/>
                </a:lnTo>
                <a:lnTo>
                  <a:pt x="0" y="2526479"/>
                </a:lnTo>
                <a:lnTo>
                  <a:pt x="0" y="0"/>
                </a:lnTo>
                <a:close/>
              </a:path>
            </a:pathLst>
          </a:custGeom>
          <a:blipFill>
            <a:blip r:embed="rId4"/>
            <a:stretch>
              <a:fillRect/>
            </a:stretch>
          </a:blipFill>
        </p:spPr>
        <p:txBody>
          <a:bodyPr/>
          <a:lstStyle/>
          <a:p>
            <a:endParaRPr lang="en-US"/>
          </a:p>
        </p:txBody>
      </p:sp>
      <p:sp>
        <p:nvSpPr>
          <p:cNvPr id="4" name="Freeform 4"/>
          <p:cNvSpPr/>
          <p:nvPr/>
        </p:nvSpPr>
        <p:spPr>
          <a:xfrm rot="-1869802">
            <a:off x="14174027" y="7934257"/>
            <a:ext cx="5404232" cy="2526478"/>
          </a:xfrm>
          <a:custGeom>
            <a:avLst/>
            <a:gdLst/>
            <a:ahLst/>
            <a:cxnLst/>
            <a:rect l="l" t="t" r="r" b="b"/>
            <a:pathLst>
              <a:path w="5404232" h="2526478">
                <a:moveTo>
                  <a:pt x="0" y="0"/>
                </a:moveTo>
                <a:lnTo>
                  <a:pt x="5404232" y="0"/>
                </a:lnTo>
                <a:lnTo>
                  <a:pt x="5404232" y="2526479"/>
                </a:lnTo>
                <a:lnTo>
                  <a:pt x="0" y="2526479"/>
                </a:lnTo>
                <a:lnTo>
                  <a:pt x="0" y="0"/>
                </a:lnTo>
                <a:close/>
              </a:path>
            </a:pathLst>
          </a:custGeom>
          <a:blipFill>
            <a:blip r:embed="rId4"/>
            <a:stretch>
              <a:fillRect/>
            </a:stretch>
          </a:blipFill>
        </p:spPr>
        <p:txBody>
          <a:bodyPr/>
          <a:lstStyle/>
          <a:p>
            <a:endParaRPr lang="en-US"/>
          </a:p>
        </p:txBody>
      </p:sp>
      <p:sp>
        <p:nvSpPr>
          <p:cNvPr id="5" name="Freeform 5"/>
          <p:cNvSpPr/>
          <p:nvPr/>
        </p:nvSpPr>
        <p:spPr>
          <a:xfrm>
            <a:off x="14475467" y="124689"/>
            <a:ext cx="4286049" cy="2496624"/>
          </a:xfrm>
          <a:custGeom>
            <a:avLst/>
            <a:gdLst/>
            <a:ahLst/>
            <a:cxnLst/>
            <a:rect l="l" t="t" r="r" b="b"/>
            <a:pathLst>
              <a:path w="4286049" h="2496624">
                <a:moveTo>
                  <a:pt x="0" y="0"/>
                </a:moveTo>
                <a:lnTo>
                  <a:pt x="4286049" y="0"/>
                </a:lnTo>
                <a:lnTo>
                  <a:pt x="4286049" y="2496624"/>
                </a:lnTo>
                <a:lnTo>
                  <a:pt x="0" y="2496624"/>
                </a:lnTo>
                <a:lnTo>
                  <a:pt x="0" y="0"/>
                </a:lnTo>
                <a:close/>
              </a:path>
            </a:pathLst>
          </a:custGeom>
          <a:blipFill>
            <a:blip r:embed="rId5"/>
            <a:stretch>
              <a:fillRect/>
            </a:stretch>
          </a:blipFill>
        </p:spPr>
        <p:txBody>
          <a:bodyPr/>
          <a:lstStyle/>
          <a:p>
            <a:endParaRPr lang="en-US"/>
          </a:p>
        </p:txBody>
      </p:sp>
      <p:sp>
        <p:nvSpPr>
          <p:cNvPr id="6" name="Freeform 6"/>
          <p:cNvSpPr/>
          <p:nvPr/>
        </p:nvSpPr>
        <p:spPr>
          <a:xfrm>
            <a:off x="-1368888" y="7790376"/>
            <a:ext cx="4286049" cy="2496624"/>
          </a:xfrm>
          <a:custGeom>
            <a:avLst/>
            <a:gdLst/>
            <a:ahLst/>
            <a:cxnLst/>
            <a:rect l="l" t="t" r="r" b="b"/>
            <a:pathLst>
              <a:path w="4286049" h="2496624">
                <a:moveTo>
                  <a:pt x="0" y="0"/>
                </a:moveTo>
                <a:lnTo>
                  <a:pt x="4286050" y="0"/>
                </a:lnTo>
                <a:lnTo>
                  <a:pt x="4286050" y="2496624"/>
                </a:lnTo>
                <a:lnTo>
                  <a:pt x="0" y="2496624"/>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3314241" y="-18186"/>
            <a:ext cx="7097550" cy="2512695"/>
          </a:xfrm>
          <a:prstGeom prst="rect">
            <a:avLst/>
          </a:prstGeom>
        </p:spPr>
        <p:txBody>
          <a:bodyPr lIns="0" tIns="0" rIns="0" bIns="0" rtlCol="0" anchor="t">
            <a:spAutoFit/>
          </a:bodyPr>
          <a:lstStyle/>
          <a:p>
            <a:pPr algn="ctr">
              <a:lnSpc>
                <a:spcPts val="10080"/>
              </a:lnSpc>
            </a:pPr>
            <a:r>
              <a:rPr lang="en-US" sz="7200">
                <a:solidFill>
                  <a:srgbClr val="FFFFFF"/>
                </a:solidFill>
                <a:latin typeface="TC October"/>
                <a:ea typeface="TC October"/>
                <a:cs typeface="TC October"/>
                <a:sym typeface="TC October"/>
              </a:rPr>
              <a:t>TITLE I SCHOOLWIDE BUDGET</a:t>
            </a:r>
          </a:p>
        </p:txBody>
      </p:sp>
      <p:sp>
        <p:nvSpPr>
          <p:cNvPr id="8" name="TextBox 8"/>
          <p:cNvSpPr txBox="1"/>
          <p:nvPr/>
        </p:nvSpPr>
        <p:spPr>
          <a:xfrm>
            <a:off x="3014210" y="3383949"/>
            <a:ext cx="12259580" cy="4447821"/>
          </a:xfrm>
          <a:prstGeom prst="rect">
            <a:avLst/>
          </a:prstGeom>
        </p:spPr>
        <p:txBody>
          <a:bodyPr lIns="0" tIns="0" rIns="0" bIns="0" rtlCol="0" anchor="t">
            <a:spAutoFit/>
          </a:bodyPr>
          <a:lstStyle/>
          <a:p>
            <a:pPr algn="just">
              <a:lnSpc>
                <a:spcPts val="3871"/>
              </a:lnSpc>
            </a:pPr>
            <a:r>
              <a:rPr lang="en-US" sz="4000" dirty="0">
                <a:solidFill>
                  <a:schemeClr val="bg1"/>
                </a:solidFill>
                <a:latin typeface="Marykate"/>
                <a:ea typeface="Marykate"/>
                <a:cs typeface="Marykate"/>
                <a:sym typeface="Marykate"/>
              </a:rPr>
              <a:t>Belleair is provided $ 206,325 to pay for supplemental resources and programs for increased student achievement. </a:t>
            </a:r>
          </a:p>
          <a:p>
            <a:pPr algn="just">
              <a:lnSpc>
                <a:spcPts val="3871"/>
              </a:lnSpc>
            </a:pPr>
            <a:endParaRPr lang="en-US" sz="4000" dirty="0">
              <a:solidFill>
                <a:schemeClr val="bg1"/>
              </a:solidFill>
              <a:latin typeface="Marykate"/>
              <a:ea typeface="Marykate"/>
              <a:cs typeface="Marykate"/>
              <a:sym typeface="Marykate"/>
            </a:endParaRPr>
          </a:p>
          <a:p>
            <a:pPr algn="just">
              <a:lnSpc>
                <a:spcPts val="3871"/>
              </a:lnSpc>
            </a:pPr>
            <a:r>
              <a:rPr lang="en-US" sz="4000" dirty="0">
                <a:solidFill>
                  <a:schemeClr val="bg1"/>
                </a:solidFill>
                <a:latin typeface="Marykate"/>
                <a:ea typeface="Marykate"/>
                <a:cs typeface="Marykate"/>
                <a:sym typeface="Marykate"/>
              </a:rPr>
              <a:t>•Personnel </a:t>
            </a:r>
          </a:p>
          <a:p>
            <a:pPr algn="just">
              <a:lnSpc>
                <a:spcPts val="3871"/>
              </a:lnSpc>
            </a:pPr>
            <a:r>
              <a:rPr lang="en-US" sz="4000" dirty="0">
                <a:solidFill>
                  <a:schemeClr val="bg1"/>
                </a:solidFill>
                <a:latin typeface="Marykate"/>
                <a:ea typeface="Marykate"/>
                <a:cs typeface="Marykate"/>
                <a:sym typeface="Marykate"/>
              </a:rPr>
              <a:t>•Professional Development</a:t>
            </a:r>
          </a:p>
          <a:p>
            <a:pPr algn="just">
              <a:lnSpc>
                <a:spcPts val="3871"/>
              </a:lnSpc>
            </a:pPr>
            <a:r>
              <a:rPr lang="en-US" sz="4000" dirty="0">
                <a:solidFill>
                  <a:schemeClr val="bg1"/>
                </a:solidFill>
                <a:latin typeface="Marykate"/>
                <a:ea typeface="Marykate"/>
                <a:cs typeface="Marykate"/>
                <a:sym typeface="Marykate"/>
              </a:rPr>
              <a:t>•Curriculum Development and Data Analysis</a:t>
            </a:r>
          </a:p>
          <a:p>
            <a:pPr algn="just">
              <a:lnSpc>
                <a:spcPts val="3871"/>
              </a:lnSpc>
            </a:pPr>
            <a:r>
              <a:rPr lang="en-US" sz="4000" dirty="0">
                <a:solidFill>
                  <a:schemeClr val="bg1"/>
                </a:solidFill>
                <a:latin typeface="Marykate"/>
                <a:ea typeface="Marykate"/>
                <a:cs typeface="Marykate"/>
                <a:sym typeface="Marykate"/>
              </a:rPr>
              <a:t>•Technology Support</a:t>
            </a:r>
          </a:p>
          <a:p>
            <a:pPr algn="just">
              <a:lnSpc>
                <a:spcPts val="3871"/>
              </a:lnSpc>
            </a:pPr>
            <a:r>
              <a:rPr lang="en-US" sz="4000" dirty="0">
                <a:solidFill>
                  <a:schemeClr val="bg1"/>
                </a:solidFill>
                <a:latin typeface="Marykate"/>
                <a:ea typeface="Marykate"/>
                <a:cs typeface="Marykate"/>
                <a:sym typeface="Marykate"/>
              </a:rPr>
              <a:t>•Supplemental Instructional Materials and Resources</a:t>
            </a:r>
          </a:p>
          <a:p>
            <a:pPr algn="just">
              <a:lnSpc>
                <a:spcPts val="3871"/>
              </a:lnSpc>
            </a:pPr>
            <a:endParaRPr lang="en-US" sz="2765" dirty="0">
              <a:solidFill>
                <a:srgbClr val="E93732"/>
              </a:solidFill>
              <a:latin typeface="Marykate"/>
              <a:ea typeface="Marykate"/>
              <a:cs typeface="Marykate"/>
              <a:sym typeface="Marykate"/>
            </a:endParaRPr>
          </a:p>
        </p:txBody>
      </p:sp>
      <p:sp>
        <p:nvSpPr>
          <p:cNvPr id="9" name="Freeform 9"/>
          <p:cNvSpPr/>
          <p:nvPr/>
        </p:nvSpPr>
        <p:spPr>
          <a:xfrm>
            <a:off x="17141829" y="0"/>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555" b="-4555"/>
            </a:stretch>
          </a:blipFill>
        </p:spPr>
        <p:txBody>
          <a:bodyPr/>
          <a:lstStyle/>
          <a:p>
            <a:endParaRPr lang="en-US"/>
          </a:p>
        </p:txBody>
      </p:sp>
      <p:sp>
        <p:nvSpPr>
          <p:cNvPr id="3" name="Freeform 3"/>
          <p:cNvSpPr/>
          <p:nvPr/>
        </p:nvSpPr>
        <p:spPr>
          <a:xfrm>
            <a:off x="282628" y="277139"/>
            <a:ext cx="1949009" cy="1844250"/>
          </a:xfrm>
          <a:custGeom>
            <a:avLst/>
            <a:gdLst/>
            <a:ahLst/>
            <a:cxnLst/>
            <a:rect l="l" t="t" r="r" b="b"/>
            <a:pathLst>
              <a:path w="1949009" h="1844250">
                <a:moveTo>
                  <a:pt x="0" y="0"/>
                </a:moveTo>
                <a:lnTo>
                  <a:pt x="1949010" y="0"/>
                </a:lnTo>
                <a:lnTo>
                  <a:pt x="1949010" y="1844250"/>
                </a:lnTo>
                <a:lnTo>
                  <a:pt x="0" y="18442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022927">
            <a:off x="16306068" y="8356304"/>
            <a:ext cx="1906464" cy="1803991"/>
          </a:xfrm>
          <a:custGeom>
            <a:avLst/>
            <a:gdLst/>
            <a:ahLst/>
            <a:cxnLst/>
            <a:rect l="l" t="t" r="r" b="b"/>
            <a:pathLst>
              <a:path w="1906464" h="1803991">
                <a:moveTo>
                  <a:pt x="0" y="0"/>
                </a:moveTo>
                <a:lnTo>
                  <a:pt x="1906464" y="0"/>
                </a:lnTo>
                <a:lnTo>
                  <a:pt x="1906464" y="1803992"/>
                </a:lnTo>
                <a:lnTo>
                  <a:pt x="0" y="1803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716523">
            <a:off x="323764" y="7982027"/>
            <a:ext cx="1866738" cy="1719733"/>
          </a:xfrm>
          <a:custGeom>
            <a:avLst/>
            <a:gdLst/>
            <a:ahLst/>
            <a:cxnLst/>
            <a:rect l="l" t="t" r="r" b="b"/>
            <a:pathLst>
              <a:path w="1866738" h="1719733">
                <a:moveTo>
                  <a:pt x="0" y="0"/>
                </a:moveTo>
                <a:lnTo>
                  <a:pt x="1866738" y="0"/>
                </a:lnTo>
                <a:lnTo>
                  <a:pt x="1866738" y="1719732"/>
                </a:lnTo>
                <a:lnTo>
                  <a:pt x="0" y="1719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8306403">
            <a:off x="16285421" y="302078"/>
            <a:ext cx="1947759" cy="1794373"/>
          </a:xfrm>
          <a:custGeom>
            <a:avLst/>
            <a:gdLst/>
            <a:ahLst/>
            <a:cxnLst/>
            <a:rect l="l" t="t" r="r" b="b"/>
            <a:pathLst>
              <a:path w="1947759" h="1794373">
                <a:moveTo>
                  <a:pt x="0" y="0"/>
                </a:moveTo>
                <a:lnTo>
                  <a:pt x="1947758" y="0"/>
                </a:lnTo>
                <a:lnTo>
                  <a:pt x="1947758" y="1794373"/>
                </a:lnTo>
                <a:lnTo>
                  <a:pt x="0" y="17943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816058" y="153314"/>
            <a:ext cx="12406040" cy="2154436"/>
          </a:xfrm>
          <a:prstGeom prst="rect">
            <a:avLst/>
          </a:prstGeom>
        </p:spPr>
        <p:txBody>
          <a:bodyPr lIns="0" tIns="0" rIns="0" bIns="0" rtlCol="0" anchor="t">
            <a:spAutoFit/>
          </a:bodyPr>
          <a:lstStyle/>
          <a:p>
            <a:pPr algn="ctr">
              <a:lnSpc>
                <a:spcPts val="8435"/>
              </a:lnSpc>
            </a:pPr>
            <a:r>
              <a:rPr lang="en-US" sz="6025" dirty="0">
                <a:solidFill>
                  <a:schemeClr val="bg1"/>
                </a:solidFill>
                <a:latin typeface="Canva Student Font"/>
                <a:ea typeface="Canva Student Font"/>
                <a:cs typeface="Canva Student Font"/>
                <a:sym typeface="Canva Student Font"/>
              </a:rPr>
              <a:t>Belleair- Title I Parent &amp; Family Engagement 2025-26 Budget</a:t>
            </a:r>
          </a:p>
        </p:txBody>
      </p:sp>
      <p:sp>
        <p:nvSpPr>
          <p:cNvPr id="8" name="TextBox 8"/>
          <p:cNvSpPr txBox="1"/>
          <p:nvPr/>
        </p:nvSpPr>
        <p:spPr>
          <a:xfrm>
            <a:off x="9880729" y="2634811"/>
            <a:ext cx="6456885" cy="3949799"/>
          </a:xfrm>
          <a:prstGeom prst="rect">
            <a:avLst/>
          </a:prstGeom>
        </p:spPr>
        <p:txBody>
          <a:bodyPr lIns="0" tIns="0" rIns="0" bIns="0" rtlCol="0" anchor="t">
            <a:spAutoFit/>
          </a:bodyPr>
          <a:lstStyle/>
          <a:p>
            <a:pPr algn="l">
              <a:lnSpc>
                <a:spcPts val="4439"/>
              </a:lnSpc>
            </a:pPr>
            <a:r>
              <a:rPr lang="en-US" sz="4000" dirty="0">
                <a:solidFill>
                  <a:schemeClr val="bg1"/>
                </a:solidFill>
                <a:latin typeface="Canva Student Font"/>
                <a:ea typeface="Canva Student Font"/>
                <a:cs typeface="Canva Student Font"/>
                <a:sym typeface="Canva Student Font"/>
              </a:rPr>
              <a:t>Total Allocation- $8,500</a:t>
            </a:r>
          </a:p>
          <a:p>
            <a:pPr marL="684611" lvl="1" indent="-342305" algn="l">
              <a:lnSpc>
                <a:spcPts val="4439"/>
              </a:lnSpc>
              <a:buFont typeface="Arial"/>
              <a:buChar char="•"/>
            </a:pPr>
            <a:endParaRPr lang="en-US" sz="4800" dirty="0">
              <a:solidFill>
                <a:schemeClr val="bg1"/>
              </a:solidFill>
              <a:latin typeface="Canva Student Font"/>
              <a:ea typeface="Canva Student Font"/>
              <a:cs typeface="Canva Student Font"/>
              <a:sym typeface="Canva Student Font"/>
            </a:endParaRPr>
          </a:p>
          <a:p>
            <a:pPr marL="684611" lvl="1" indent="-342305" algn="l">
              <a:lnSpc>
                <a:spcPts val="4439"/>
              </a:lnSpc>
              <a:buFont typeface="Arial"/>
              <a:buChar char="•"/>
            </a:pPr>
            <a:r>
              <a:rPr lang="en-US" sz="4800" dirty="0">
                <a:solidFill>
                  <a:schemeClr val="bg1"/>
                </a:solidFill>
                <a:latin typeface="Canva Student Font"/>
                <a:ea typeface="Canva Student Font"/>
                <a:cs typeface="Canva Student Font"/>
                <a:sym typeface="Canva Student Font"/>
              </a:rPr>
              <a:t>Instructional Resources to Support Families $3,300</a:t>
            </a:r>
          </a:p>
          <a:p>
            <a:pPr marL="684611" lvl="1" indent="-342305" algn="l">
              <a:lnSpc>
                <a:spcPts val="4439"/>
              </a:lnSpc>
              <a:buFont typeface="Arial"/>
              <a:buChar char="•"/>
            </a:pPr>
            <a:r>
              <a:rPr lang="en-US" sz="4800" dirty="0">
                <a:solidFill>
                  <a:schemeClr val="bg1"/>
                </a:solidFill>
                <a:latin typeface="Canva Student Font"/>
                <a:ea typeface="Canva Student Font"/>
                <a:cs typeface="Canva Student Font"/>
                <a:sym typeface="Canva Student Font"/>
              </a:rPr>
              <a:t>Parent Training/Contracted Services $2,500</a:t>
            </a:r>
          </a:p>
          <a:p>
            <a:pPr algn="l">
              <a:lnSpc>
                <a:spcPts val="4439"/>
              </a:lnSpc>
              <a:spcBef>
                <a:spcPct val="0"/>
              </a:spcBef>
            </a:pPr>
            <a:endParaRPr lang="en-US" sz="4400" dirty="0">
              <a:solidFill>
                <a:srgbClr val="E93732"/>
              </a:solidFill>
              <a:latin typeface="Canva Student Font"/>
              <a:ea typeface="Canva Student Font"/>
              <a:cs typeface="Canva Student Font"/>
              <a:sym typeface="Canva Student Font"/>
            </a:endParaRPr>
          </a:p>
        </p:txBody>
      </p:sp>
      <p:sp>
        <p:nvSpPr>
          <p:cNvPr id="9" name="Freeform 9"/>
          <p:cNvSpPr/>
          <p:nvPr/>
        </p:nvSpPr>
        <p:spPr>
          <a:xfrm>
            <a:off x="2761054" y="6305"/>
            <a:ext cx="1055004" cy="1022395"/>
          </a:xfrm>
          <a:custGeom>
            <a:avLst/>
            <a:gdLst/>
            <a:ahLst/>
            <a:cxnLst/>
            <a:rect l="l" t="t" r="r" b="b"/>
            <a:pathLst>
              <a:path w="1055004" h="1022395">
                <a:moveTo>
                  <a:pt x="0" y="0"/>
                </a:moveTo>
                <a:lnTo>
                  <a:pt x="1055004" y="0"/>
                </a:lnTo>
                <a:lnTo>
                  <a:pt x="1055004" y="1022395"/>
                </a:lnTo>
                <a:lnTo>
                  <a:pt x="0" y="10223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2" name="Picture 11" descr="A group of people at a table&#10;&#10;AI-generated content may be incorrect.">
            <a:extLst>
              <a:ext uri="{FF2B5EF4-FFF2-40B4-BE49-F238E27FC236}">
                <a16:creationId xmlns:a16="http://schemas.microsoft.com/office/drawing/2014/main" id="{BA90E92E-B921-7B6D-9AFB-E697CFBC31C2}"/>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950385" y="3153009"/>
            <a:ext cx="7566189" cy="5012600"/>
          </a:xfrm>
          <a:prstGeom prst="rect">
            <a:avLst/>
          </a:prstGeom>
        </p:spPr>
      </p:pic>
      <p:sp>
        <p:nvSpPr>
          <p:cNvPr id="13" name="TextBox 12">
            <a:extLst>
              <a:ext uri="{FF2B5EF4-FFF2-40B4-BE49-F238E27FC236}">
                <a16:creationId xmlns:a16="http://schemas.microsoft.com/office/drawing/2014/main" id="{8F00743A-EBFA-201E-3E9B-E42E76540DB7}"/>
              </a:ext>
            </a:extLst>
          </p:cNvPr>
          <p:cNvSpPr txBox="1"/>
          <p:nvPr/>
        </p:nvSpPr>
        <p:spPr>
          <a:xfrm>
            <a:off x="1950386" y="6181958"/>
            <a:ext cx="6456884" cy="230832"/>
          </a:xfrm>
          <a:prstGeom prst="rect">
            <a:avLst/>
          </a:prstGeom>
          <a:noFill/>
        </p:spPr>
        <p:txBody>
          <a:bodyPr wrap="square" rtlCol="0">
            <a:spAutoFit/>
          </a:bodyPr>
          <a:lstStyle/>
          <a:p>
            <a:r>
              <a:rPr lang="en-US" sz="900">
                <a:hlinkClick r:id="rId11" tooltip="https://www.stemexpo.org/node/101"/>
              </a:rPr>
              <a:t>This Photo</a:t>
            </a:r>
            <a:r>
              <a:rPr lang="en-US" sz="900"/>
              <a:t> by Unknown Author is licensed under </a:t>
            </a:r>
            <a:r>
              <a:rPr lang="en-US" sz="900">
                <a:hlinkClick r:id="rId12" tooltip="https://creativecommons.org/licenses/by-nc-sa/3.0/"/>
              </a:rPr>
              <a:t>CC BY-SA-NC</a:t>
            </a:r>
            <a:endParaRPr lang="en-US" sz="9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13D026967A4046BE26681A1BDA4EAC" ma:contentTypeVersion="10" ma:contentTypeDescription="Create a new document." ma:contentTypeScope="" ma:versionID="9431f7e1490dd2671f19502287c52473">
  <xsd:schema xmlns:xsd="http://www.w3.org/2001/XMLSchema" xmlns:xs="http://www.w3.org/2001/XMLSchema" xmlns:p="http://schemas.microsoft.com/office/2006/metadata/properties" xmlns:ns2="44a7b1e0-5162-45a8-ac42-6c84c9af6a68" xmlns:ns3="252a0df3-8449-435b-82ff-91209f3fa82c" targetNamespace="http://schemas.microsoft.com/office/2006/metadata/properties" ma:root="true" ma:fieldsID="860ea0619d4f7e54b56d25bb244c01af" ns2:_="" ns3:_="">
    <xsd:import namespace="44a7b1e0-5162-45a8-ac42-6c84c9af6a68"/>
    <xsd:import namespace="252a0df3-8449-435b-82ff-91209f3fa82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7b1e0-5162-45a8-ac42-6c84c9af6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2a0df3-8449-435b-82ff-91209f3fa82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C8996D-BE60-4F6A-A2CD-F63D2F685106}">
  <ds:schemaRefs>
    <ds:schemaRef ds:uri="http://schemas.microsoft.com/office/2006/documentManagement/types"/>
    <ds:schemaRef ds:uri="http://schemas.microsoft.com/office/2006/metadata/properties"/>
    <ds:schemaRef ds:uri="http://purl.org/dc/terms/"/>
    <ds:schemaRef ds:uri="http://www.w3.org/XML/1998/namespace"/>
    <ds:schemaRef ds:uri="http://purl.org/dc/dcmitype/"/>
    <ds:schemaRef ds:uri="http://purl.org/dc/elements/1.1/"/>
    <ds:schemaRef ds:uri="44a7b1e0-5162-45a8-ac42-6c84c9af6a68"/>
    <ds:schemaRef ds:uri="http://schemas.microsoft.com/office/infopath/2007/PartnerControls"/>
    <ds:schemaRef ds:uri="http://schemas.openxmlformats.org/package/2006/metadata/core-properties"/>
    <ds:schemaRef ds:uri="252a0df3-8449-435b-82ff-91209f3fa82c"/>
  </ds:schemaRefs>
</ds:datastoreItem>
</file>

<file path=customXml/itemProps2.xml><?xml version="1.0" encoding="utf-8"?>
<ds:datastoreItem xmlns:ds="http://schemas.openxmlformats.org/officeDocument/2006/customXml" ds:itemID="{F22988A5-3300-422F-9D25-E63DD2AB0A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7b1e0-5162-45a8-ac42-6c84c9af6a68"/>
    <ds:schemaRef ds:uri="252a0df3-8449-435b-82ff-91209f3fa8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B24339-F373-4926-B947-704758217A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148</TotalTime>
  <Words>1674</Words>
  <Application>Microsoft Office PowerPoint</Application>
  <PresentationFormat>Custom</PresentationFormat>
  <Paragraphs>257</Paragraphs>
  <Slides>19</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Calibri (MS) Light</vt:lpstr>
      <vt:lpstr>Calibri (MS) Bold</vt:lpstr>
      <vt:lpstr>Marykate</vt:lpstr>
      <vt:lpstr>Canva Student Font</vt:lpstr>
      <vt:lpstr>TC October</vt:lpstr>
      <vt:lpstr>Arial</vt:lpstr>
      <vt:lpstr>ChaloopsW00-Bd</vt:lpstr>
      <vt:lpstr>Hero Bold</vt:lpstr>
      <vt:lpstr>Hero</vt:lpstr>
      <vt:lpstr>Glacial Indifference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ANNUAL Meeting 25 26</dc:title>
  <dc:creator>Ventura Cassandra</dc:creator>
  <cp:lastModifiedBy>Huey Holly</cp:lastModifiedBy>
  <cp:revision>2</cp:revision>
  <dcterms:created xsi:type="dcterms:W3CDTF">2006-08-16T00:00:00Z</dcterms:created>
  <dcterms:modified xsi:type="dcterms:W3CDTF">2025-08-27T18:46:54Z</dcterms:modified>
  <dc:identifier>DAGvTNDpgLc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0x010100C413D026967A4046BE26681A1BDA4EAC</vt:lpwstr>
  </property>
</Properties>
</file>